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95" r:id="rId4"/>
    <p:sldId id="299" r:id="rId5"/>
    <p:sldId id="258" r:id="rId6"/>
    <p:sldId id="265" r:id="rId7"/>
    <p:sldId id="294" r:id="rId8"/>
    <p:sldId id="300" r:id="rId9"/>
    <p:sldId id="261" r:id="rId10"/>
    <p:sldId id="301" r:id="rId11"/>
    <p:sldId id="264" r:id="rId12"/>
    <p:sldId id="286" r:id="rId13"/>
    <p:sldId id="285" r:id="rId14"/>
    <p:sldId id="296" r:id="rId15"/>
    <p:sldId id="302" r:id="rId16"/>
    <p:sldId id="262" r:id="rId17"/>
    <p:sldId id="287" r:id="rId18"/>
    <p:sldId id="288" r:id="rId19"/>
    <p:sldId id="303" r:id="rId20"/>
    <p:sldId id="289" r:id="rId21"/>
    <p:sldId id="297" r:id="rId22"/>
    <p:sldId id="298" r:id="rId23"/>
    <p:sldId id="304" r:id="rId24"/>
    <p:sldId id="290" r:id="rId25"/>
    <p:sldId id="291" r:id="rId26"/>
    <p:sldId id="292" r:id="rId27"/>
  </p:sldIdLst>
  <p:sldSz cx="14630400" cy="8229600"/>
  <p:notesSz cx="8229600" cy="14630400"/>
  <p:embeddedFontLst>
    <p:embeddedFont>
      <p:font typeface="Alexandria Semi Bold" panose="020B0604020202020204" charset="-78"/>
      <p:regular r:id="rId29"/>
    </p:embeddedFont>
    <p:embeddedFont>
      <p:font typeface="Cambria Math" panose="02040503050406030204" pitchFamily="18" charset="0"/>
      <p:regular r:id="rId30"/>
    </p:embeddedFont>
    <p:embeddedFont>
      <p:font typeface="Sitka Text Semibold" pitchFamily="2" charset="0"/>
      <p:bold r:id="rId31"/>
      <p:boldItalic r:id="rId32"/>
    </p:embeddedFont>
    <p:embeddedFont>
      <p:font typeface="Sora Light" panose="020B0604020202020204" charset="0"/>
      <p:regular r:id="rId33"/>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512A16-3127-4DBD-A7CA-93C36CE531D3}">
          <p14:sldIdLst>
            <p14:sldId id="256"/>
            <p14:sldId id="257"/>
            <p14:sldId id="295"/>
          </p14:sldIdLst>
        </p14:section>
        <p14:section name="Introduction" id="{0631230E-EECB-4C32-B485-435F620D9F9C}">
          <p14:sldIdLst>
            <p14:sldId id="299"/>
            <p14:sldId id="258"/>
            <p14:sldId id="265"/>
            <p14:sldId id="294"/>
          </p14:sldIdLst>
        </p14:section>
        <p14:section name="Research Objective" id="{FA3C077D-BD3D-4029-8E9A-7D1F047A642E}">
          <p14:sldIdLst>
            <p14:sldId id="300"/>
            <p14:sldId id="261"/>
          </p14:sldIdLst>
        </p14:section>
        <p14:section name="Background" id="{6EC9ECE6-C51B-48CC-AA32-82C75DF22F2A}">
          <p14:sldIdLst>
            <p14:sldId id="301"/>
            <p14:sldId id="264"/>
            <p14:sldId id="286"/>
            <p14:sldId id="285"/>
            <p14:sldId id="296"/>
          </p14:sldIdLst>
        </p14:section>
        <p14:section name="Approach" id="{4CA39562-E378-47F0-8B8A-D884C9862BA8}">
          <p14:sldIdLst>
            <p14:sldId id="302"/>
            <p14:sldId id="262"/>
            <p14:sldId id="287"/>
            <p14:sldId id="288"/>
          </p14:sldIdLst>
        </p14:section>
        <p14:section name="Model Flowchart" id="{F17EA592-537C-4E69-9B41-15BB40C5F154}">
          <p14:sldIdLst>
            <p14:sldId id="303"/>
            <p14:sldId id="289"/>
            <p14:sldId id="297"/>
            <p14:sldId id="298"/>
          </p14:sldIdLst>
        </p14:section>
        <p14:section name="Conclusion" id="{335BA2FA-6045-4A8A-8397-5496FFB180BE}">
          <p14:sldIdLst>
            <p14:sldId id="304"/>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DBDBDB"/>
    <a:srgbClr val="DAE3F2"/>
    <a:srgbClr val="7296CF"/>
    <a:srgbClr val="94A8CD"/>
    <a:srgbClr val="E5EDF8"/>
    <a:srgbClr val="587CB8"/>
    <a:srgbClr val="A9C1E7"/>
    <a:srgbClr val="597DB9"/>
    <a:srgbClr val="93A6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3" autoAdjust="0"/>
    <p:restoredTop sz="68281" autoAdjust="0"/>
  </p:normalViewPr>
  <p:slideViewPr>
    <p:cSldViewPr snapToGrid="0" snapToObjects="1">
      <p:cViewPr varScale="1">
        <p:scale>
          <a:sx n="63" d="100"/>
          <a:sy n="63" d="100"/>
        </p:scale>
        <p:origin x="2166" y="72"/>
      </p:cViewPr>
      <p:guideLst/>
    </p:cSldViewPr>
  </p:slid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8DFBF5-E77A-4B94-9424-B11B3A2F890D}"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IL"/>
        </a:p>
      </dgm:t>
    </dgm:pt>
    <dgm:pt modelId="{052C6840-4297-4DD4-ACBE-510FD307CCC9}">
      <dgm:prSet phldrT="[Text]"/>
      <dgm:spPr/>
      <dgm:t>
        <a:bodyPr/>
        <a:lstStyle/>
        <a:p>
          <a:r>
            <a:rPr lang="en-US" dirty="0"/>
            <a:t>Emerging Nodes</a:t>
          </a:r>
          <a:endParaRPr lang="en-IL" dirty="0"/>
        </a:p>
      </dgm:t>
    </dgm:pt>
    <dgm:pt modelId="{CCFF2577-3EA7-46A6-9078-3BBBECD56D1A}" type="parTrans" cxnId="{A310A3C1-941C-4FE7-8C49-7508561E8B38}">
      <dgm:prSet/>
      <dgm:spPr/>
      <dgm:t>
        <a:bodyPr/>
        <a:lstStyle/>
        <a:p>
          <a:endParaRPr lang="en-IL"/>
        </a:p>
      </dgm:t>
    </dgm:pt>
    <dgm:pt modelId="{BD4EF30F-77DF-4C2E-99CA-2845C6A973C1}" type="sibTrans" cxnId="{A310A3C1-941C-4FE7-8C49-7508561E8B38}">
      <dgm:prSet/>
      <dgm:spPr/>
      <dgm:t>
        <a:bodyPr/>
        <a:lstStyle/>
        <a:p>
          <a:endParaRPr lang="en-IL"/>
        </a:p>
      </dgm:t>
    </dgm:pt>
    <dgm:pt modelId="{21AF44E5-7BD5-431B-B3BD-DEAE7A4CCC12}">
      <dgm:prSet phldrT="[Text]"/>
      <dgm:spPr/>
      <dgm:t>
        <a:bodyPr/>
        <a:lstStyle/>
        <a:p>
          <a:r>
            <a:rPr lang="en-US" dirty="0"/>
            <a:t>Steady Nodes</a:t>
          </a:r>
          <a:endParaRPr lang="en-IL" dirty="0"/>
        </a:p>
      </dgm:t>
    </dgm:pt>
    <dgm:pt modelId="{65361AC8-2972-4783-A3EA-7964AF501517}" type="parTrans" cxnId="{5A83D905-047B-4367-B41E-96EACBD757B6}">
      <dgm:prSet/>
      <dgm:spPr/>
      <dgm:t>
        <a:bodyPr/>
        <a:lstStyle/>
        <a:p>
          <a:endParaRPr lang="en-IL"/>
        </a:p>
      </dgm:t>
    </dgm:pt>
    <dgm:pt modelId="{1735FADD-3931-434A-923F-5990B63F7AFD}" type="sibTrans" cxnId="{5A83D905-047B-4367-B41E-96EACBD757B6}">
      <dgm:prSet/>
      <dgm:spPr/>
      <dgm:t>
        <a:bodyPr/>
        <a:lstStyle/>
        <a:p>
          <a:endParaRPr lang="en-IL"/>
        </a:p>
      </dgm:t>
    </dgm:pt>
    <dgm:pt modelId="{64180DEF-8CF1-4623-A44D-6BA5F1D06E03}">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Rapid increase in connectivity</a:t>
          </a:r>
          <a:endParaRPr lang="en-IL" sz="1700" b="1" kern="1200" dirty="0">
            <a:solidFill>
              <a:schemeClr val="tx1"/>
            </a:solidFill>
            <a:latin typeface="Sitka Text Semibold" pitchFamily="2" charset="0"/>
            <a:ea typeface="+mn-ea"/>
            <a:cs typeface="Sora Light" pitchFamily="34" charset="-120"/>
          </a:endParaRPr>
        </a:p>
      </dgm:t>
    </dgm:pt>
    <dgm:pt modelId="{11557803-B24C-4DD2-B2DE-CB93595EEE65}" type="parTrans" cxnId="{38A65168-4A35-4886-B3F1-8341BBD6DCEC}">
      <dgm:prSet/>
      <dgm:spPr/>
      <dgm:t>
        <a:bodyPr/>
        <a:lstStyle/>
        <a:p>
          <a:endParaRPr lang="en-IL"/>
        </a:p>
      </dgm:t>
    </dgm:pt>
    <dgm:pt modelId="{E6770870-4206-43B5-A63B-1FC0A56DAE2D}" type="sibTrans" cxnId="{38A65168-4A35-4886-B3F1-8341BBD6DCEC}">
      <dgm:prSet/>
      <dgm:spPr/>
      <dgm:t>
        <a:bodyPr/>
        <a:lstStyle/>
        <a:p>
          <a:endParaRPr lang="en-IL"/>
        </a:p>
      </dgm:t>
    </dgm:pt>
    <dgm:pt modelId="{50E2FF33-CDA5-4850-A864-F7F1CEF0057D}">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Steady connectivity over time</a:t>
          </a:r>
          <a:endParaRPr lang="en-IL" sz="1700" b="1" kern="1200" dirty="0">
            <a:solidFill>
              <a:schemeClr val="tx1"/>
            </a:solidFill>
            <a:latin typeface="Sitka Text Semibold" pitchFamily="2" charset="0"/>
            <a:ea typeface="+mn-ea"/>
            <a:cs typeface="Sora Light" pitchFamily="34" charset="-120"/>
          </a:endParaRPr>
        </a:p>
      </dgm:t>
    </dgm:pt>
    <dgm:pt modelId="{147CF58B-57CD-443E-8002-FFD686228E19}" type="parTrans" cxnId="{445896A6-9492-44A0-B874-137BEF717FC2}">
      <dgm:prSet/>
      <dgm:spPr/>
      <dgm:t>
        <a:bodyPr/>
        <a:lstStyle/>
        <a:p>
          <a:endParaRPr lang="en-IL"/>
        </a:p>
      </dgm:t>
    </dgm:pt>
    <dgm:pt modelId="{B006E9C3-3DFD-4575-96F1-A1CFA3406B92}" type="sibTrans" cxnId="{445896A6-9492-44A0-B874-137BEF717FC2}">
      <dgm:prSet/>
      <dgm:spPr/>
      <dgm:t>
        <a:bodyPr/>
        <a:lstStyle/>
        <a:p>
          <a:endParaRPr lang="en-IL"/>
        </a:p>
      </dgm:t>
    </dgm:pt>
    <dgm:pt modelId="{580B71A2-589B-4351-B390-89922FD95328}" type="pres">
      <dgm:prSet presAssocID="{2E8DFBF5-E77A-4B94-9424-B11B3A2F890D}" presName="Name0" presStyleCnt="0">
        <dgm:presLayoutVars>
          <dgm:chMax val="2"/>
          <dgm:dir/>
          <dgm:animOne val="branch"/>
          <dgm:animLvl val="lvl"/>
          <dgm:resizeHandles val="exact"/>
        </dgm:presLayoutVars>
      </dgm:prSet>
      <dgm:spPr/>
    </dgm:pt>
    <dgm:pt modelId="{402FDBAD-AF2E-48CE-9ED0-3074A6ABD402}" type="pres">
      <dgm:prSet presAssocID="{2E8DFBF5-E77A-4B94-9424-B11B3A2F890D}" presName="Background" presStyleLbl="node1" presStyleIdx="0" presStyleCnt="1"/>
      <dgm:spPr>
        <a:xfrm>
          <a:off x="1744788" y="628778"/>
          <a:ext cx="4539410" cy="2441140"/>
        </a:xfrm>
        <a:prstGeom prst="round2DiagRect">
          <a:avLst>
            <a:gd name="adj1" fmla="val 0"/>
            <a:gd name="adj2" fmla="val 16670"/>
          </a:avLst>
        </a:prstGeom>
        <a:solidFill>
          <a:srgbClr val="DAE3F2"/>
        </a:solidFill>
        <a:ln w="7620">
          <a:solidFill>
            <a:srgbClr val="BBC2DC"/>
          </a:solidFill>
          <a:prstDash val="solid"/>
        </a:ln>
      </dgm:spPr>
    </dgm:pt>
    <dgm:pt modelId="{79B95B85-C674-49D6-A2C4-62F5866244A9}" type="pres">
      <dgm:prSet presAssocID="{2E8DFBF5-E77A-4B94-9424-B11B3A2F890D}" presName="Divider" presStyleLbl="callout" presStyleIdx="0" presStyleCnt="1"/>
      <dgm:spPr/>
    </dgm:pt>
    <dgm:pt modelId="{528B759B-993E-4DCC-93BA-51BA3159A71A}" type="pres">
      <dgm:prSet presAssocID="{2E8DFBF5-E77A-4B94-9424-B11B3A2F890D}" presName="ChildText1" presStyleLbl="revTx" presStyleIdx="0" presStyleCnt="0">
        <dgm:presLayoutVars>
          <dgm:chMax val="0"/>
          <dgm:chPref val="0"/>
          <dgm:bulletEnabled val="1"/>
        </dgm:presLayoutVars>
      </dgm:prSet>
      <dgm:spPr/>
    </dgm:pt>
    <dgm:pt modelId="{5CE0317F-4DEB-4C0B-A866-F2787B239794}" type="pres">
      <dgm:prSet presAssocID="{2E8DFBF5-E77A-4B94-9424-B11B3A2F890D}" presName="ChildText2" presStyleLbl="revTx" presStyleIdx="0" presStyleCnt="0">
        <dgm:presLayoutVars>
          <dgm:chMax val="0"/>
          <dgm:chPref val="0"/>
          <dgm:bulletEnabled val="1"/>
        </dgm:presLayoutVars>
      </dgm:prSet>
      <dgm:spPr/>
    </dgm:pt>
    <dgm:pt modelId="{7852D898-46C2-43D7-AB77-998050AA36C8}" type="pres">
      <dgm:prSet presAssocID="{2E8DFBF5-E77A-4B94-9424-B11B3A2F890D}" presName="ParentText1" presStyleLbl="revTx" presStyleIdx="0" presStyleCnt="0">
        <dgm:presLayoutVars>
          <dgm:chMax val="1"/>
          <dgm:chPref val="1"/>
        </dgm:presLayoutVars>
      </dgm:prSet>
      <dgm:spPr/>
    </dgm:pt>
    <dgm:pt modelId="{1D1558FB-6079-4FC7-B1C4-47B745E96C3B}" type="pres">
      <dgm:prSet presAssocID="{2E8DFBF5-E77A-4B94-9424-B11B3A2F890D}" presName="ParentShape1" presStyleLbl="alignImgPlace1" presStyleIdx="0" presStyleCnt="2">
        <dgm:presLayoutVars/>
      </dgm:prSet>
      <dgm:spPr/>
    </dgm:pt>
    <dgm:pt modelId="{F0DD20D6-2293-44C2-98A4-58ADCE69518C}" type="pres">
      <dgm:prSet presAssocID="{2E8DFBF5-E77A-4B94-9424-B11B3A2F890D}" presName="ParentText2" presStyleLbl="revTx" presStyleIdx="0" presStyleCnt="0">
        <dgm:presLayoutVars>
          <dgm:chMax val="1"/>
          <dgm:chPref val="1"/>
        </dgm:presLayoutVars>
      </dgm:prSet>
      <dgm:spPr/>
    </dgm:pt>
    <dgm:pt modelId="{D76B2D81-7EEA-408C-A18B-387282B1F17A}" type="pres">
      <dgm:prSet presAssocID="{2E8DFBF5-E77A-4B94-9424-B11B3A2F890D}" presName="ParentShape2" presStyleLbl="alignImgPlace1" presStyleIdx="1" presStyleCnt="2">
        <dgm:presLayoutVars/>
      </dgm:prSet>
      <dgm:spPr/>
    </dgm:pt>
  </dgm:ptLst>
  <dgm:cxnLst>
    <dgm:cxn modelId="{A7744803-C680-472F-A958-402BB118A118}" type="presOf" srcId="{2E8DFBF5-E77A-4B94-9424-B11B3A2F890D}" destId="{580B71A2-589B-4351-B390-89922FD95328}" srcOrd="0" destOrd="0" presId="urn:microsoft.com/office/officeart/2009/3/layout/OpposingIdeas"/>
    <dgm:cxn modelId="{5A83D905-047B-4367-B41E-96EACBD757B6}" srcId="{2E8DFBF5-E77A-4B94-9424-B11B3A2F890D}" destId="{21AF44E5-7BD5-431B-B3BD-DEAE7A4CCC12}" srcOrd="1" destOrd="0" parTransId="{65361AC8-2972-4783-A3EA-7964AF501517}" sibTransId="{1735FADD-3931-434A-923F-5990B63F7AFD}"/>
    <dgm:cxn modelId="{ACB44426-53FD-4ACE-BF5F-E62A451D7480}" type="presOf" srcId="{052C6840-4297-4DD4-ACBE-510FD307CCC9}" destId="{1D1558FB-6079-4FC7-B1C4-47B745E96C3B}" srcOrd="1" destOrd="0" presId="urn:microsoft.com/office/officeart/2009/3/layout/OpposingIdeas"/>
    <dgm:cxn modelId="{A8497431-D74A-4BB9-AF06-627332316D48}" type="presOf" srcId="{21AF44E5-7BD5-431B-B3BD-DEAE7A4CCC12}" destId="{D76B2D81-7EEA-408C-A18B-387282B1F17A}" srcOrd="1" destOrd="0" presId="urn:microsoft.com/office/officeart/2009/3/layout/OpposingIdeas"/>
    <dgm:cxn modelId="{38A65168-4A35-4886-B3F1-8341BBD6DCEC}" srcId="{052C6840-4297-4DD4-ACBE-510FD307CCC9}" destId="{64180DEF-8CF1-4623-A44D-6BA5F1D06E03}" srcOrd="0" destOrd="0" parTransId="{11557803-B24C-4DD2-B2DE-CB93595EEE65}" sibTransId="{E6770870-4206-43B5-A63B-1FC0A56DAE2D}"/>
    <dgm:cxn modelId="{7C0A5076-F0AE-44C6-B5CD-32CC75C97123}" type="presOf" srcId="{50E2FF33-CDA5-4850-A864-F7F1CEF0057D}" destId="{5CE0317F-4DEB-4C0B-A866-F2787B239794}" srcOrd="0" destOrd="0" presId="urn:microsoft.com/office/officeart/2009/3/layout/OpposingIdeas"/>
    <dgm:cxn modelId="{445896A6-9492-44A0-B874-137BEF717FC2}" srcId="{21AF44E5-7BD5-431B-B3BD-DEAE7A4CCC12}" destId="{50E2FF33-CDA5-4850-A864-F7F1CEF0057D}" srcOrd="0" destOrd="0" parTransId="{147CF58B-57CD-443E-8002-FFD686228E19}" sibTransId="{B006E9C3-3DFD-4575-96F1-A1CFA3406B92}"/>
    <dgm:cxn modelId="{BD2AF3B9-4F54-4E1B-96B0-1897F9457999}" type="presOf" srcId="{64180DEF-8CF1-4623-A44D-6BA5F1D06E03}" destId="{528B759B-993E-4DCC-93BA-51BA3159A71A}" srcOrd="0" destOrd="0" presId="urn:microsoft.com/office/officeart/2009/3/layout/OpposingIdeas"/>
    <dgm:cxn modelId="{A310A3C1-941C-4FE7-8C49-7508561E8B38}" srcId="{2E8DFBF5-E77A-4B94-9424-B11B3A2F890D}" destId="{052C6840-4297-4DD4-ACBE-510FD307CCC9}" srcOrd="0" destOrd="0" parTransId="{CCFF2577-3EA7-46A6-9078-3BBBECD56D1A}" sibTransId="{BD4EF30F-77DF-4C2E-99CA-2845C6A973C1}"/>
    <dgm:cxn modelId="{7DAC7EEB-1D34-41D5-AF38-9E5F18E8CAB8}" type="presOf" srcId="{052C6840-4297-4DD4-ACBE-510FD307CCC9}" destId="{7852D898-46C2-43D7-AB77-998050AA36C8}" srcOrd="0" destOrd="0" presId="urn:microsoft.com/office/officeart/2009/3/layout/OpposingIdeas"/>
    <dgm:cxn modelId="{D22F85EF-FF1C-4421-89AF-A14B7AB1EC31}" type="presOf" srcId="{21AF44E5-7BD5-431B-B3BD-DEAE7A4CCC12}" destId="{F0DD20D6-2293-44C2-98A4-58ADCE69518C}" srcOrd="0" destOrd="0" presId="urn:microsoft.com/office/officeart/2009/3/layout/OpposingIdeas"/>
    <dgm:cxn modelId="{53E81110-16C3-43BF-BF68-71A8EBD0B2B6}" type="presParOf" srcId="{580B71A2-589B-4351-B390-89922FD95328}" destId="{402FDBAD-AF2E-48CE-9ED0-3074A6ABD402}" srcOrd="0" destOrd="0" presId="urn:microsoft.com/office/officeart/2009/3/layout/OpposingIdeas"/>
    <dgm:cxn modelId="{AC120CA3-632F-4CE2-A3A4-962B0CE8B2C8}" type="presParOf" srcId="{580B71A2-589B-4351-B390-89922FD95328}" destId="{79B95B85-C674-49D6-A2C4-62F5866244A9}" srcOrd="1" destOrd="0" presId="urn:microsoft.com/office/officeart/2009/3/layout/OpposingIdeas"/>
    <dgm:cxn modelId="{001894C0-99FD-433B-B91B-8CF755BE043E}" type="presParOf" srcId="{580B71A2-589B-4351-B390-89922FD95328}" destId="{528B759B-993E-4DCC-93BA-51BA3159A71A}" srcOrd="2" destOrd="0" presId="urn:microsoft.com/office/officeart/2009/3/layout/OpposingIdeas"/>
    <dgm:cxn modelId="{4564999E-76CE-4190-B1E0-206F76F51B9C}" type="presParOf" srcId="{580B71A2-589B-4351-B390-89922FD95328}" destId="{5CE0317F-4DEB-4C0B-A866-F2787B239794}" srcOrd="3" destOrd="0" presId="urn:microsoft.com/office/officeart/2009/3/layout/OpposingIdeas"/>
    <dgm:cxn modelId="{9FA69704-60FE-4F83-A781-041931C4509A}" type="presParOf" srcId="{580B71A2-589B-4351-B390-89922FD95328}" destId="{7852D898-46C2-43D7-AB77-998050AA36C8}" srcOrd="4" destOrd="0" presId="urn:microsoft.com/office/officeart/2009/3/layout/OpposingIdeas"/>
    <dgm:cxn modelId="{F9CE1345-252B-4EDC-85B2-DF5F451F383D}" type="presParOf" srcId="{580B71A2-589B-4351-B390-89922FD95328}" destId="{1D1558FB-6079-4FC7-B1C4-47B745E96C3B}" srcOrd="5" destOrd="0" presId="urn:microsoft.com/office/officeart/2009/3/layout/OpposingIdeas"/>
    <dgm:cxn modelId="{A1A42A33-526A-43FC-9BEB-91295DDCFC21}" type="presParOf" srcId="{580B71A2-589B-4351-B390-89922FD95328}" destId="{F0DD20D6-2293-44C2-98A4-58ADCE69518C}" srcOrd="6" destOrd="0" presId="urn:microsoft.com/office/officeart/2009/3/layout/OpposingIdeas"/>
    <dgm:cxn modelId="{5BB107D7-B718-4B54-88C0-C990CD685257}" type="presParOf" srcId="{580B71A2-589B-4351-B390-89922FD95328}" destId="{D76B2D81-7EEA-408C-A18B-387282B1F17A}"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8DFBF5-E77A-4B94-9424-B11B3A2F890D}"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IL"/>
        </a:p>
      </dgm:t>
    </dgm:pt>
    <dgm:pt modelId="{052C6840-4297-4DD4-ACBE-510FD307CCC9}">
      <dgm:prSet phldrT="[Text]"/>
      <dgm:spPr/>
      <dgm:t>
        <a:bodyPr/>
        <a:lstStyle/>
        <a:p>
          <a:r>
            <a:rPr lang="en-US" dirty="0"/>
            <a:t>Rising Stars</a:t>
          </a:r>
          <a:endParaRPr lang="en-IL" dirty="0"/>
        </a:p>
      </dgm:t>
    </dgm:pt>
    <dgm:pt modelId="{CCFF2577-3EA7-46A6-9078-3BBBECD56D1A}" type="parTrans" cxnId="{A310A3C1-941C-4FE7-8C49-7508561E8B38}">
      <dgm:prSet/>
      <dgm:spPr/>
      <dgm:t>
        <a:bodyPr/>
        <a:lstStyle/>
        <a:p>
          <a:endParaRPr lang="en-IL"/>
        </a:p>
      </dgm:t>
    </dgm:pt>
    <dgm:pt modelId="{BD4EF30F-77DF-4C2E-99CA-2845C6A973C1}" type="sibTrans" cxnId="{A310A3C1-941C-4FE7-8C49-7508561E8B38}">
      <dgm:prSet/>
      <dgm:spPr/>
      <dgm:t>
        <a:bodyPr/>
        <a:lstStyle/>
        <a:p>
          <a:endParaRPr lang="en-IL"/>
        </a:p>
      </dgm:t>
    </dgm:pt>
    <dgm:pt modelId="{21AF44E5-7BD5-431B-B3BD-DEAE7A4CCC12}">
      <dgm:prSet phldrT="[Text]"/>
      <dgm:spPr/>
      <dgm:t>
        <a:bodyPr/>
        <a:lstStyle/>
        <a:p>
          <a:r>
            <a:rPr lang="en-US" dirty="0"/>
            <a:t>Falling Stars</a:t>
          </a:r>
          <a:endParaRPr lang="en-IL" dirty="0"/>
        </a:p>
      </dgm:t>
    </dgm:pt>
    <dgm:pt modelId="{65361AC8-2972-4783-A3EA-7964AF501517}" type="parTrans" cxnId="{5A83D905-047B-4367-B41E-96EACBD757B6}">
      <dgm:prSet/>
      <dgm:spPr/>
      <dgm:t>
        <a:bodyPr/>
        <a:lstStyle/>
        <a:p>
          <a:endParaRPr lang="en-IL"/>
        </a:p>
      </dgm:t>
    </dgm:pt>
    <dgm:pt modelId="{1735FADD-3931-434A-923F-5990B63F7AFD}" type="sibTrans" cxnId="{5A83D905-047B-4367-B41E-96EACBD757B6}">
      <dgm:prSet/>
      <dgm:spPr/>
      <dgm:t>
        <a:bodyPr/>
        <a:lstStyle/>
        <a:p>
          <a:endParaRPr lang="en-IL"/>
        </a:p>
      </dgm:t>
    </dgm:pt>
    <dgm:pt modelId="{64180DEF-8CF1-4623-A44D-6BA5F1D06E03}">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High gravity to centroid</a:t>
          </a:r>
          <a:endParaRPr lang="en-IL" sz="1700" b="1" kern="1200" dirty="0">
            <a:solidFill>
              <a:schemeClr val="tx1"/>
            </a:solidFill>
            <a:latin typeface="Sitka Text Semibold" pitchFamily="2" charset="0"/>
            <a:ea typeface="+mn-ea"/>
            <a:cs typeface="Sora Light" pitchFamily="34" charset="-120"/>
          </a:endParaRPr>
        </a:p>
      </dgm:t>
    </dgm:pt>
    <dgm:pt modelId="{11557803-B24C-4DD2-B2DE-CB93595EEE65}" type="parTrans" cxnId="{38A65168-4A35-4886-B3F1-8341BBD6DCEC}">
      <dgm:prSet/>
      <dgm:spPr/>
      <dgm:t>
        <a:bodyPr/>
        <a:lstStyle/>
        <a:p>
          <a:endParaRPr lang="en-IL"/>
        </a:p>
      </dgm:t>
    </dgm:pt>
    <dgm:pt modelId="{E6770870-4206-43B5-A63B-1FC0A56DAE2D}" type="sibTrans" cxnId="{38A65168-4A35-4886-B3F1-8341BBD6DCEC}">
      <dgm:prSet/>
      <dgm:spPr/>
      <dgm:t>
        <a:bodyPr/>
        <a:lstStyle/>
        <a:p>
          <a:endParaRPr lang="en-IL"/>
        </a:p>
      </dgm:t>
    </dgm:pt>
    <dgm:pt modelId="{50E2FF33-CDA5-4850-A864-F7F1CEF0057D}">
      <dgm:prSet phldrT="[Text]" custT="1"/>
      <dgm:spPr/>
      <dgm:t>
        <a:bodyPr anchor="ctr"/>
        <a:lstStyle/>
        <a:p>
          <a:pPr algn="ctr"/>
          <a:r>
            <a:rPr lang="en-US" sz="1700" b="1" kern="1200" dirty="0">
              <a:solidFill>
                <a:schemeClr val="tx1"/>
              </a:solidFill>
              <a:latin typeface="Sitka Text Semibold" pitchFamily="2" charset="0"/>
              <a:ea typeface="+mn-ea"/>
              <a:cs typeface="Sora Light" pitchFamily="34" charset="-120"/>
            </a:rPr>
            <a:t>Low gravity to centroid</a:t>
          </a:r>
          <a:endParaRPr lang="en-IL" sz="1700" b="1" kern="1200" dirty="0">
            <a:solidFill>
              <a:schemeClr val="tx1"/>
            </a:solidFill>
            <a:latin typeface="Sitka Text Semibold" pitchFamily="2" charset="0"/>
            <a:ea typeface="+mn-ea"/>
            <a:cs typeface="Sora Light" pitchFamily="34" charset="-120"/>
          </a:endParaRPr>
        </a:p>
      </dgm:t>
    </dgm:pt>
    <dgm:pt modelId="{147CF58B-57CD-443E-8002-FFD686228E19}" type="parTrans" cxnId="{445896A6-9492-44A0-B874-137BEF717FC2}">
      <dgm:prSet/>
      <dgm:spPr/>
      <dgm:t>
        <a:bodyPr/>
        <a:lstStyle/>
        <a:p>
          <a:endParaRPr lang="en-IL"/>
        </a:p>
      </dgm:t>
    </dgm:pt>
    <dgm:pt modelId="{B006E9C3-3DFD-4575-96F1-A1CFA3406B92}" type="sibTrans" cxnId="{445896A6-9492-44A0-B874-137BEF717FC2}">
      <dgm:prSet/>
      <dgm:spPr/>
      <dgm:t>
        <a:bodyPr/>
        <a:lstStyle/>
        <a:p>
          <a:endParaRPr lang="en-IL"/>
        </a:p>
      </dgm:t>
    </dgm:pt>
    <dgm:pt modelId="{580B71A2-589B-4351-B390-89922FD95328}" type="pres">
      <dgm:prSet presAssocID="{2E8DFBF5-E77A-4B94-9424-B11B3A2F890D}" presName="Name0" presStyleCnt="0">
        <dgm:presLayoutVars>
          <dgm:chMax val="2"/>
          <dgm:dir/>
          <dgm:animOne val="branch"/>
          <dgm:animLvl val="lvl"/>
          <dgm:resizeHandles val="exact"/>
        </dgm:presLayoutVars>
      </dgm:prSet>
      <dgm:spPr/>
    </dgm:pt>
    <dgm:pt modelId="{402FDBAD-AF2E-48CE-9ED0-3074A6ABD402}" type="pres">
      <dgm:prSet presAssocID="{2E8DFBF5-E77A-4B94-9424-B11B3A2F890D}" presName="Background" presStyleLbl="node1" presStyleIdx="0" presStyleCnt="1"/>
      <dgm:spPr>
        <a:xfrm>
          <a:off x="1744788" y="628778"/>
          <a:ext cx="4539410" cy="2441140"/>
        </a:xfrm>
        <a:prstGeom prst="round2DiagRect">
          <a:avLst>
            <a:gd name="adj1" fmla="val 0"/>
            <a:gd name="adj2" fmla="val 16670"/>
          </a:avLst>
        </a:prstGeom>
        <a:solidFill>
          <a:srgbClr val="DAE3F2"/>
        </a:solidFill>
        <a:ln w="7620">
          <a:solidFill>
            <a:srgbClr val="BBC2DC"/>
          </a:solidFill>
          <a:prstDash val="solid"/>
        </a:ln>
      </dgm:spPr>
    </dgm:pt>
    <dgm:pt modelId="{79B95B85-C674-49D6-A2C4-62F5866244A9}" type="pres">
      <dgm:prSet presAssocID="{2E8DFBF5-E77A-4B94-9424-B11B3A2F890D}" presName="Divider" presStyleLbl="callout" presStyleIdx="0" presStyleCnt="1"/>
      <dgm:spPr/>
    </dgm:pt>
    <dgm:pt modelId="{528B759B-993E-4DCC-93BA-51BA3159A71A}" type="pres">
      <dgm:prSet presAssocID="{2E8DFBF5-E77A-4B94-9424-B11B3A2F890D}" presName="ChildText1" presStyleLbl="revTx" presStyleIdx="0" presStyleCnt="0">
        <dgm:presLayoutVars>
          <dgm:chMax val="0"/>
          <dgm:chPref val="0"/>
          <dgm:bulletEnabled val="1"/>
        </dgm:presLayoutVars>
      </dgm:prSet>
      <dgm:spPr/>
    </dgm:pt>
    <dgm:pt modelId="{5CE0317F-4DEB-4C0B-A866-F2787B239794}" type="pres">
      <dgm:prSet presAssocID="{2E8DFBF5-E77A-4B94-9424-B11B3A2F890D}" presName="ChildText2" presStyleLbl="revTx" presStyleIdx="0" presStyleCnt="0">
        <dgm:presLayoutVars>
          <dgm:chMax val="0"/>
          <dgm:chPref val="0"/>
          <dgm:bulletEnabled val="1"/>
        </dgm:presLayoutVars>
      </dgm:prSet>
      <dgm:spPr/>
    </dgm:pt>
    <dgm:pt modelId="{7852D898-46C2-43D7-AB77-998050AA36C8}" type="pres">
      <dgm:prSet presAssocID="{2E8DFBF5-E77A-4B94-9424-B11B3A2F890D}" presName="ParentText1" presStyleLbl="revTx" presStyleIdx="0" presStyleCnt="0">
        <dgm:presLayoutVars>
          <dgm:chMax val="1"/>
          <dgm:chPref val="1"/>
        </dgm:presLayoutVars>
      </dgm:prSet>
      <dgm:spPr/>
    </dgm:pt>
    <dgm:pt modelId="{1D1558FB-6079-4FC7-B1C4-47B745E96C3B}" type="pres">
      <dgm:prSet presAssocID="{2E8DFBF5-E77A-4B94-9424-B11B3A2F890D}" presName="ParentShape1" presStyleLbl="alignImgPlace1" presStyleIdx="0" presStyleCnt="2">
        <dgm:presLayoutVars/>
      </dgm:prSet>
      <dgm:spPr/>
    </dgm:pt>
    <dgm:pt modelId="{F0DD20D6-2293-44C2-98A4-58ADCE69518C}" type="pres">
      <dgm:prSet presAssocID="{2E8DFBF5-E77A-4B94-9424-B11B3A2F890D}" presName="ParentText2" presStyleLbl="revTx" presStyleIdx="0" presStyleCnt="0">
        <dgm:presLayoutVars>
          <dgm:chMax val="1"/>
          <dgm:chPref val="1"/>
        </dgm:presLayoutVars>
      </dgm:prSet>
      <dgm:spPr/>
    </dgm:pt>
    <dgm:pt modelId="{D76B2D81-7EEA-408C-A18B-387282B1F17A}" type="pres">
      <dgm:prSet presAssocID="{2E8DFBF5-E77A-4B94-9424-B11B3A2F890D}" presName="ParentShape2" presStyleLbl="alignImgPlace1" presStyleIdx="1" presStyleCnt="2">
        <dgm:presLayoutVars/>
      </dgm:prSet>
      <dgm:spPr/>
    </dgm:pt>
  </dgm:ptLst>
  <dgm:cxnLst>
    <dgm:cxn modelId="{A7744803-C680-472F-A958-402BB118A118}" type="presOf" srcId="{2E8DFBF5-E77A-4B94-9424-B11B3A2F890D}" destId="{580B71A2-589B-4351-B390-89922FD95328}" srcOrd="0" destOrd="0" presId="urn:microsoft.com/office/officeart/2009/3/layout/OpposingIdeas"/>
    <dgm:cxn modelId="{5A83D905-047B-4367-B41E-96EACBD757B6}" srcId="{2E8DFBF5-E77A-4B94-9424-B11B3A2F890D}" destId="{21AF44E5-7BD5-431B-B3BD-DEAE7A4CCC12}" srcOrd="1" destOrd="0" parTransId="{65361AC8-2972-4783-A3EA-7964AF501517}" sibTransId="{1735FADD-3931-434A-923F-5990B63F7AFD}"/>
    <dgm:cxn modelId="{ACB44426-53FD-4ACE-BF5F-E62A451D7480}" type="presOf" srcId="{052C6840-4297-4DD4-ACBE-510FD307CCC9}" destId="{1D1558FB-6079-4FC7-B1C4-47B745E96C3B}" srcOrd="1" destOrd="0" presId="urn:microsoft.com/office/officeart/2009/3/layout/OpposingIdeas"/>
    <dgm:cxn modelId="{A8497431-D74A-4BB9-AF06-627332316D48}" type="presOf" srcId="{21AF44E5-7BD5-431B-B3BD-DEAE7A4CCC12}" destId="{D76B2D81-7EEA-408C-A18B-387282B1F17A}" srcOrd="1" destOrd="0" presId="urn:microsoft.com/office/officeart/2009/3/layout/OpposingIdeas"/>
    <dgm:cxn modelId="{38A65168-4A35-4886-B3F1-8341BBD6DCEC}" srcId="{052C6840-4297-4DD4-ACBE-510FD307CCC9}" destId="{64180DEF-8CF1-4623-A44D-6BA5F1D06E03}" srcOrd="0" destOrd="0" parTransId="{11557803-B24C-4DD2-B2DE-CB93595EEE65}" sibTransId="{E6770870-4206-43B5-A63B-1FC0A56DAE2D}"/>
    <dgm:cxn modelId="{7C0A5076-F0AE-44C6-B5CD-32CC75C97123}" type="presOf" srcId="{50E2FF33-CDA5-4850-A864-F7F1CEF0057D}" destId="{5CE0317F-4DEB-4C0B-A866-F2787B239794}" srcOrd="0" destOrd="0" presId="urn:microsoft.com/office/officeart/2009/3/layout/OpposingIdeas"/>
    <dgm:cxn modelId="{445896A6-9492-44A0-B874-137BEF717FC2}" srcId="{21AF44E5-7BD5-431B-B3BD-DEAE7A4CCC12}" destId="{50E2FF33-CDA5-4850-A864-F7F1CEF0057D}" srcOrd="0" destOrd="0" parTransId="{147CF58B-57CD-443E-8002-FFD686228E19}" sibTransId="{B006E9C3-3DFD-4575-96F1-A1CFA3406B92}"/>
    <dgm:cxn modelId="{BD2AF3B9-4F54-4E1B-96B0-1897F9457999}" type="presOf" srcId="{64180DEF-8CF1-4623-A44D-6BA5F1D06E03}" destId="{528B759B-993E-4DCC-93BA-51BA3159A71A}" srcOrd="0" destOrd="0" presId="urn:microsoft.com/office/officeart/2009/3/layout/OpposingIdeas"/>
    <dgm:cxn modelId="{A310A3C1-941C-4FE7-8C49-7508561E8B38}" srcId="{2E8DFBF5-E77A-4B94-9424-B11B3A2F890D}" destId="{052C6840-4297-4DD4-ACBE-510FD307CCC9}" srcOrd="0" destOrd="0" parTransId="{CCFF2577-3EA7-46A6-9078-3BBBECD56D1A}" sibTransId="{BD4EF30F-77DF-4C2E-99CA-2845C6A973C1}"/>
    <dgm:cxn modelId="{7DAC7EEB-1D34-41D5-AF38-9E5F18E8CAB8}" type="presOf" srcId="{052C6840-4297-4DD4-ACBE-510FD307CCC9}" destId="{7852D898-46C2-43D7-AB77-998050AA36C8}" srcOrd="0" destOrd="0" presId="urn:microsoft.com/office/officeart/2009/3/layout/OpposingIdeas"/>
    <dgm:cxn modelId="{D22F85EF-FF1C-4421-89AF-A14B7AB1EC31}" type="presOf" srcId="{21AF44E5-7BD5-431B-B3BD-DEAE7A4CCC12}" destId="{F0DD20D6-2293-44C2-98A4-58ADCE69518C}" srcOrd="0" destOrd="0" presId="urn:microsoft.com/office/officeart/2009/3/layout/OpposingIdeas"/>
    <dgm:cxn modelId="{53E81110-16C3-43BF-BF68-71A8EBD0B2B6}" type="presParOf" srcId="{580B71A2-589B-4351-B390-89922FD95328}" destId="{402FDBAD-AF2E-48CE-9ED0-3074A6ABD402}" srcOrd="0" destOrd="0" presId="urn:microsoft.com/office/officeart/2009/3/layout/OpposingIdeas"/>
    <dgm:cxn modelId="{AC120CA3-632F-4CE2-A3A4-962B0CE8B2C8}" type="presParOf" srcId="{580B71A2-589B-4351-B390-89922FD95328}" destId="{79B95B85-C674-49D6-A2C4-62F5866244A9}" srcOrd="1" destOrd="0" presId="urn:microsoft.com/office/officeart/2009/3/layout/OpposingIdeas"/>
    <dgm:cxn modelId="{001894C0-99FD-433B-B91B-8CF755BE043E}" type="presParOf" srcId="{580B71A2-589B-4351-B390-89922FD95328}" destId="{528B759B-993E-4DCC-93BA-51BA3159A71A}" srcOrd="2" destOrd="0" presId="urn:microsoft.com/office/officeart/2009/3/layout/OpposingIdeas"/>
    <dgm:cxn modelId="{4564999E-76CE-4190-B1E0-206F76F51B9C}" type="presParOf" srcId="{580B71A2-589B-4351-B390-89922FD95328}" destId="{5CE0317F-4DEB-4C0B-A866-F2787B239794}" srcOrd="3" destOrd="0" presId="urn:microsoft.com/office/officeart/2009/3/layout/OpposingIdeas"/>
    <dgm:cxn modelId="{9FA69704-60FE-4F83-A781-041931C4509A}" type="presParOf" srcId="{580B71A2-589B-4351-B390-89922FD95328}" destId="{7852D898-46C2-43D7-AB77-998050AA36C8}" srcOrd="4" destOrd="0" presId="urn:microsoft.com/office/officeart/2009/3/layout/OpposingIdeas"/>
    <dgm:cxn modelId="{F9CE1345-252B-4EDC-85B2-DF5F451F383D}" type="presParOf" srcId="{580B71A2-589B-4351-B390-89922FD95328}" destId="{1D1558FB-6079-4FC7-B1C4-47B745E96C3B}" srcOrd="5" destOrd="0" presId="urn:microsoft.com/office/officeart/2009/3/layout/OpposingIdeas"/>
    <dgm:cxn modelId="{A1A42A33-526A-43FC-9BEB-91295DDCFC21}" type="presParOf" srcId="{580B71A2-589B-4351-B390-89922FD95328}" destId="{F0DD20D6-2293-44C2-98A4-58ADCE69518C}" srcOrd="6" destOrd="0" presId="urn:microsoft.com/office/officeart/2009/3/layout/OpposingIdeas"/>
    <dgm:cxn modelId="{5BB107D7-B718-4B54-88C0-C990CD685257}" type="presParOf" srcId="{580B71A2-589B-4351-B390-89922FD95328}" destId="{D76B2D81-7EEA-408C-A18B-387282B1F17A}" srcOrd="7" destOrd="0" presId="urn:microsoft.com/office/officeart/2009/3/layout/OpposingIdea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FDBAD-AF2E-48CE-9ED0-3074A6ABD402}">
      <dsp:nvSpPr>
        <dsp:cNvPr id="0" name=""/>
        <dsp:cNvSpPr/>
      </dsp:nvSpPr>
      <dsp:spPr>
        <a:xfrm>
          <a:off x="2163705" y="538828"/>
          <a:ext cx="3890023" cy="2091921"/>
        </a:xfrm>
        <a:prstGeom prst="round2DiagRect">
          <a:avLst>
            <a:gd name="adj1" fmla="val 0"/>
            <a:gd name="adj2" fmla="val 16670"/>
          </a:avLst>
        </a:prstGeom>
        <a:solidFill>
          <a:srgbClr val="DAE3F2"/>
        </a:solidFill>
        <a:ln w="7620" cap="flat" cmpd="sng" algn="ctr">
          <a:solidFill>
            <a:srgbClr val="BBC2DC"/>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B95B85-C674-49D6-A2C4-62F5866244A9}">
      <dsp:nvSpPr>
        <dsp:cNvPr id="0" name=""/>
        <dsp:cNvSpPr/>
      </dsp:nvSpPr>
      <dsp:spPr>
        <a:xfrm>
          <a:off x="4108717" y="760698"/>
          <a:ext cx="518" cy="164818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B759B-993E-4DCC-93BA-51BA3159A71A}">
      <dsp:nvSpPr>
        <dsp:cNvPr id="0" name=""/>
        <dsp:cNvSpPr/>
      </dsp:nvSpPr>
      <dsp:spPr>
        <a:xfrm>
          <a:off x="2293373"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Rapid increase in connectivity</a:t>
          </a:r>
          <a:endParaRPr lang="en-IL" sz="1700" b="1" kern="1200" dirty="0">
            <a:solidFill>
              <a:schemeClr val="tx1"/>
            </a:solidFill>
            <a:latin typeface="Sitka Text Semibold" pitchFamily="2" charset="0"/>
            <a:ea typeface="+mn-ea"/>
            <a:cs typeface="Sora Light" pitchFamily="34" charset="-120"/>
          </a:endParaRPr>
        </a:p>
      </dsp:txBody>
      <dsp:txXfrm>
        <a:off x="2293373" y="697307"/>
        <a:ext cx="1685676" cy="1774963"/>
      </dsp:txXfrm>
    </dsp:sp>
    <dsp:sp modelId="{5CE0317F-4DEB-4C0B-A866-F2787B239794}">
      <dsp:nvSpPr>
        <dsp:cNvPr id="0" name=""/>
        <dsp:cNvSpPr/>
      </dsp:nvSpPr>
      <dsp:spPr>
        <a:xfrm>
          <a:off x="4238384"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Steady connectivity over time</a:t>
          </a:r>
          <a:endParaRPr lang="en-IL" sz="1700" b="1" kern="1200" dirty="0">
            <a:solidFill>
              <a:schemeClr val="tx1"/>
            </a:solidFill>
            <a:latin typeface="Sitka Text Semibold" pitchFamily="2" charset="0"/>
            <a:ea typeface="+mn-ea"/>
            <a:cs typeface="Sora Light" pitchFamily="34" charset="-120"/>
          </a:endParaRPr>
        </a:p>
      </dsp:txBody>
      <dsp:txXfrm>
        <a:off x="4238384" y="697307"/>
        <a:ext cx="1685676" cy="1774963"/>
      </dsp:txXfrm>
    </dsp:sp>
    <dsp:sp modelId="{1D1558FB-6079-4FC7-B1C4-47B745E96C3B}">
      <dsp:nvSpPr>
        <dsp:cNvPr id="0" name=""/>
        <dsp:cNvSpPr/>
      </dsp:nvSpPr>
      <dsp:spPr>
        <a:xfrm rot="16200000">
          <a:off x="698489" y="816879"/>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Emerging Nodes</a:t>
          </a:r>
          <a:endParaRPr lang="en-IL" sz="1400" kern="1200" dirty="0"/>
        </a:p>
      </dsp:txBody>
      <dsp:txXfrm>
        <a:off x="796475" y="1077500"/>
        <a:ext cx="2086124" cy="323067"/>
      </dsp:txXfrm>
    </dsp:sp>
    <dsp:sp modelId="{D76B2D81-7EEA-408C-A18B-387282B1F17A}">
      <dsp:nvSpPr>
        <dsp:cNvPr id="0" name=""/>
        <dsp:cNvSpPr/>
      </dsp:nvSpPr>
      <dsp:spPr>
        <a:xfrm rot="5400000">
          <a:off x="5236849" y="1704361"/>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Steady Nodes</a:t>
          </a:r>
          <a:endParaRPr lang="en-IL" sz="1400" kern="1200" dirty="0"/>
        </a:p>
      </dsp:txBody>
      <dsp:txXfrm>
        <a:off x="5334835" y="1769010"/>
        <a:ext cx="2086124" cy="323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FDBAD-AF2E-48CE-9ED0-3074A6ABD402}">
      <dsp:nvSpPr>
        <dsp:cNvPr id="0" name=""/>
        <dsp:cNvSpPr/>
      </dsp:nvSpPr>
      <dsp:spPr>
        <a:xfrm>
          <a:off x="2028488" y="538828"/>
          <a:ext cx="3890023" cy="2091921"/>
        </a:xfrm>
        <a:prstGeom prst="round2DiagRect">
          <a:avLst>
            <a:gd name="adj1" fmla="val 0"/>
            <a:gd name="adj2" fmla="val 16670"/>
          </a:avLst>
        </a:prstGeom>
        <a:solidFill>
          <a:srgbClr val="DAE3F2"/>
        </a:solidFill>
        <a:ln w="7620" cap="flat" cmpd="sng" algn="ctr">
          <a:solidFill>
            <a:srgbClr val="BBC2DC"/>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B95B85-C674-49D6-A2C4-62F5866244A9}">
      <dsp:nvSpPr>
        <dsp:cNvPr id="0" name=""/>
        <dsp:cNvSpPr/>
      </dsp:nvSpPr>
      <dsp:spPr>
        <a:xfrm>
          <a:off x="3973500" y="760698"/>
          <a:ext cx="518" cy="164818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B759B-993E-4DCC-93BA-51BA3159A71A}">
      <dsp:nvSpPr>
        <dsp:cNvPr id="0" name=""/>
        <dsp:cNvSpPr/>
      </dsp:nvSpPr>
      <dsp:spPr>
        <a:xfrm>
          <a:off x="2158156"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High gravity to centroid</a:t>
          </a:r>
          <a:endParaRPr lang="en-IL" sz="1700" b="1" kern="1200" dirty="0">
            <a:solidFill>
              <a:schemeClr val="tx1"/>
            </a:solidFill>
            <a:latin typeface="Sitka Text Semibold" pitchFamily="2" charset="0"/>
            <a:ea typeface="+mn-ea"/>
            <a:cs typeface="Sora Light" pitchFamily="34" charset="-120"/>
          </a:endParaRPr>
        </a:p>
      </dsp:txBody>
      <dsp:txXfrm>
        <a:off x="2158156" y="697307"/>
        <a:ext cx="1685676" cy="1774963"/>
      </dsp:txXfrm>
    </dsp:sp>
    <dsp:sp modelId="{5CE0317F-4DEB-4C0B-A866-F2787B239794}">
      <dsp:nvSpPr>
        <dsp:cNvPr id="0" name=""/>
        <dsp:cNvSpPr/>
      </dsp:nvSpPr>
      <dsp:spPr>
        <a:xfrm>
          <a:off x="4103167" y="697307"/>
          <a:ext cx="1685676" cy="1774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latin typeface="Sitka Text Semibold" pitchFamily="2" charset="0"/>
              <a:ea typeface="+mn-ea"/>
              <a:cs typeface="Sora Light" pitchFamily="34" charset="-120"/>
            </a:rPr>
            <a:t>Low gravity to centroid</a:t>
          </a:r>
          <a:endParaRPr lang="en-IL" sz="1700" b="1" kern="1200" dirty="0">
            <a:solidFill>
              <a:schemeClr val="tx1"/>
            </a:solidFill>
            <a:latin typeface="Sitka Text Semibold" pitchFamily="2" charset="0"/>
            <a:ea typeface="+mn-ea"/>
            <a:cs typeface="Sora Light" pitchFamily="34" charset="-120"/>
          </a:endParaRPr>
        </a:p>
      </dsp:txBody>
      <dsp:txXfrm>
        <a:off x="4103167" y="697307"/>
        <a:ext cx="1685676" cy="1774963"/>
      </dsp:txXfrm>
    </dsp:sp>
    <dsp:sp modelId="{1D1558FB-6079-4FC7-B1C4-47B745E96C3B}">
      <dsp:nvSpPr>
        <dsp:cNvPr id="0" name=""/>
        <dsp:cNvSpPr/>
      </dsp:nvSpPr>
      <dsp:spPr>
        <a:xfrm rot="16200000">
          <a:off x="563272" y="816879"/>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Rising Stars</a:t>
          </a:r>
          <a:endParaRPr lang="en-IL" sz="1400" kern="1200" dirty="0"/>
        </a:p>
      </dsp:txBody>
      <dsp:txXfrm>
        <a:off x="661258" y="1077500"/>
        <a:ext cx="2086124" cy="323067"/>
      </dsp:txXfrm>
    </dsp:sp>
    <dsp:sp modelId="{D76B2D81-7EEA-408C-A18B-387282B1F17A}">
      <dsp:nvSpPr>
        <dsp:cNvPr id="0" name=""/>
        <dsp:cNvSpPr/>
      </dsp:nvSpPr>
      <dsp:spPr>
        <a:xfrm rot="5400000">
          <a:off x="5101632" y="1704361"/>
          <a:ext cx="2282096" cy="648337"/>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Falling Stars</a:t>
          </a:r>
          <a:endParaRPr lang="en-IL" sz="1400" kern="1200" dirty="0"/>
        </a:p>
      </dsp:txBody>
      <dsp:txXfrm>
        <a:off x="5199618" y="1769010"/>
        <a:ext cx="2086124" cy="323067"/>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660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everyone, and welcome to our final project presentation.</a:t>
            </a:r>
          </a:p>
          <a:p>
            <a:r>
              <a:rPr lang="en-GB" dirty="0"/>
              <a:t>Me, Avishay Bar and my teammate </a:t>
            </a:r>
            <a:r>
              <a:rPr lang="en-GB" b="1" dirty="0"/>
              <a:t>Shay Bistrizky</a:t>
            </a:r>
            <a:r>
              <a:rPr lang="en-GB" dirty="0"/>
              <a:t>, are excited to present our work on </a:t>
            </a:r>
            <a:r>
              <a:rPr lang="en-GB" b="1" dirty="0"/>
              <a:t>"Citation Networks Evolution Using Dynamic Network Embeddings."</a:t>
            </a:r>
            <a:endParaRPr lang="en-GB" dirty="0"/>
          </a:p>
          <a:p>
            <a:r>
              <a:rPr lang="en-GB" dirty="0"/>
              <a:t>This project was conducted as part of the </a:t>
            </a:r>
            <a:r>
              <a:rPr lang="en-GB" b="1" dirty="0"/>
              <a:t>Software Engineering Department at Braude College</a:t>
            </a:r>
            <a:r>
              <a:rPr lang="en-GB" dirty="0"/>
              <a:t>, under the supervision of </a:t>
            </a:r>
            <a:r>
              <a:rPr lang="en-GB" b="1" dirty="0" err="1"/>
              <a:t>Dr.</a:t>
            </a:r>
            <a:r>
              <a:rPr lang="en-GB" b="1" dirty="0"/>
              <a:t> Renata Avros</a:t>
            </a:r>
            <a:r>
              <a:rPr lang="en-GB" dirty="0"/>
              <a:t> and </a:t>
            </a:r>
            <a:r>
              <a:rPr lang="en-GB" b="1" dirty="0"/>
              <a:t>Prof. Zeev (Vladimir) Volkovich</a:t>
            </a:r>
            <a:r>
              <a:rPr lang="en-GB" dirty="0"/>
              <a:t>.</a:t>
            </a:r>
          </a:p>
          <a:p>
            <a:r>
              <a:rPr lang="en-GB" dirty="0"/>
              <a:t>Throughout this presentation, we will introduce our topic and explain our approach.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82FFE-B1BC-3569-48EF-65BA80DB3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22A17-08EF-4BD6-AA36-3C86B162D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E2D6A-CC8B-AE96-E47A-B7C66D7111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1DC0AB-393F-3CE9-54B4-34125297265D}"/>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33355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43701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8B28-4B49-18BF-9859-59994442F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4EA8F-1D03-10ED-8430-2121314B5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63B17-D599-CDDE-91E7-E5EFFF78339C}"/>
              </a:ext>
            </a:extLst>
          </p:cNvPr>
          <p:cNvSpPr>
            <a:spLocks noGrp="1"/>
          </p:cNvSpPr>
          <p:nvPr>
            <p:ph type="body" idx="1"/>
          </p:nvPr>
        </p:nvSpPr>
        <p:spPr/>
        <p:txBody>
          <a:bodyPr/>
          <a:lstStyle/>
          <a:p>
            <a:r>
              <a:rPr lang="en-GB" dirty="0"/>
              <a:t>Now, let’s dive into </a:t>
            </a:r>
            <a:r>
              <a:rPr lang="en-GB" b="1" dirty="0"/>
              <a:t>Dynamic Bernoulli Network Embeddings. This is</a:t>
            </a:r>
            <a:r>
              <a:rPr lang="en-GB" dirty="0"/>
              <a:t> a novel approach for </a:t>
            </a:r>
            <a:r>
              <a:rPr lang="en-GB" dirty="0" err="1"/>
              <a:t>analyzing</a:t>
            </a:r>
            <a:r>
              <a:rPr lang="en-GB" dirty="0"/>
              <a:t> dynamic networks.</a:t>
            </a:r>
          </a:p>
          <a:p>
            <a:r>
              <a:rPr lang="en-GB" dirty="0"/>
              <a:t>This method is designed to </a:t>
            </a:r>
            <a:r>
              <a:rPr lang="en-GB" b="1" dirty="0"/>
              <a:t>preserve both proximity and temporal continuity</a:t>
            </a:r>
            <a:r>
              <a:rPr lang="en-GB" dirty="0"/>
              <a:t> of nodes in evolving networks. It achieves this by generating node sequences using </a:t>
            </a:r>
            <a:r>
              <a:rPr lang="en-GB" b="1" dirty="0"/>
              <a:t>random walks</a:t>
            </a:r>
            <a:r>
              <a:rPr lang="en-GB" dirty="0"/>
              <a:t> and refining their representations over time.</a:t>
            </a:r>
          </a:p>
          <a:p>
            <a:r>
              <a:rPr lang="en-GB" dirty="0"/>
              <a:t>The process consists of four key steps:</a:t>
            </a:r>
          </a:p>
          <a:p>
            <a:pPr>
              <a:buFont typeface="+mj-lt"/>
              <a:buAutoNum type="arabicPeriod"/>
            </a:pPr>
            <a:r>
              <a:rPr lang="en-GB" b="1" dirty="0"/>
              <a:t>Random Walk</a:t>
            </a:r>
            <a:r>
              <a:rPr lang="en-GB" dirty="0"/>
              <a:t> – This step tracks the sequential context of nodes within the dynamic network, helping to capture relationships between connected entities. Lets dive a little bit into that model.</a:t>
            </a:r>
          </a:p>
          <a:p>
            <a:pPr>
              <a:buFont typeface="+mj-lt"/>
              <a:buAutoNum type="arabicPeriod"/>
            </a:pPr>
            <a:r>
              <a:rPr lang="en-GB" b="1" dirty="0"/>
              <a:t>Calculating Loss using Negative Sampling</a:t>
            </a:r>
            <a:r>
              <a:rPr lang="en-GB" dirty="0"/>
              <a:t> – Instead of computing all possible relationships, we optimize learning by selectively sampling </a:t>
            </a:r>
            <a:r>
              <a:rPr lang="en-GB" b="1" dirty="0"/>
              <a:t>negative examples</a:t>
            </a:r>
            <a:r>
              <a:rPr lang="en-GB" dirty="0"/>
              <a:t> that help distinguish relevant connections. Shay is going to explain that model.</a:t>
            </a:r>
          </a:p>
          <a:p>
            <a:pPr>
              <a:buFont typeface="+mj-lt"/>
              <a:buAutoNum type="arabicPeriod"/>
            </a:pPr>
            <a:r>
              <a:rPr lang="en-GB" b="1" dirty="0"/>
              <a:t>Loss Optimization</a:t>
            </a:r>
            <a:r>
              <a:rPr lang="en-GB" dirty="0"/>
              <a:t> – We minimize the loss function using the </a:t>
            </a:r>
            <a:r>
              <a:rPr lang="en-GB" b="1" dirty="0"/>
              <a:t>Stochastic Gradient Descent (SGD) algorithm</a:t>
            </a:r>
            <a:r>
              <a:rPr lang="en-GB" dirty="0"/>
              <a:t>, ensuring that embeddings effectively capture evolving patterns in the network.</a:t>
            </a:r>
          </a:p>
          <a:p>
            <a:pPr>
              <a:buFont typeface="+mj-lt"/>
              <a:buAutoNum type="arabicPeriod"/>
            </a:pPr>
            <a:r>
              <a:rPr lang="en-GB" b="1" dirty="0"/>
              <a:t>Context Update</a:t>
            </a:r>
            <a:r>
              <a:rPr lang="en-GB" dirty="0"/>
              <a:t> – Finally, we update the context vector for each node in the </a:t>
            </a:r>
            <a:r>
              <a:rPr lang="en-GB" b="1" dirty="0"/>
              <a:t>temporal graph</a:t>
            </a:r>
            <a:r>
              <a:rPr lang="en-GB" dirty="0"/>
              <a:t>, allowing the model to maintain continuity over time.</a:t>
            </a:r>
          </a:p>
          <a:p>
            <a:r>
              <a:rPr lang="en-GB" dirty="0"/>
              <a:t>By combining these steps, </a:t>
            </a:r>
            <a:r>
              <a:rPr lang="en-GB" b="1" dirty="0"/>
              <a:t>Dynamic Bernoulli Embeddings</a:t>
            </a:r>
            <a:r>
              <a:rPr lang="en-GB" dirty="0"/>
              <a:t> create </a:t>
            </a:r>
            <a:r>
              <a:rPr lang="en-GB" b="1" dirty="0"/>
              <a:t>a robust framework for understanding the evolution of dynamic networks</a:t>
            </a:r>
            <a:r>
              <a:rPr lang="en-GB" dirty="0"/>
              <a:t>, allowing us to do some calculation manipulations on the given embeddings.</a:t>
            </a:r>
          </a:p>
        </p:txBody>
      </p:sp>
      <p:sp>
        <p:nvSpPr>
          <p:cNvPr id="4" name="Slide Number Placeholder 3">
            <a:extLst>
              <a:ext uri="{FF2B5EF4-FFF2-40B4-BE49-F238E27FC236}">
                <a16:creationId xmlns:a16="http://schemas.microsoft.com/office/drawing/2014/main" id="{34D22CAB-2FAF-D312-7E20-5ED465164FA5}"/>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02259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6C143-ED02-B84A-8518-ACC624C75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959C8-AEE2-57BC-87CB-A2E00A8570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D11BC-6BEA-CFD2-BAD4-457922CB0F75}"/>
              </a:ext>
            </a:extLst>
          </p:cNvPr>
          <p:cNvSpPr>
            <a:spLocks noGrp="1"/>
          </p:cNvSpPr>
          <p:nvPr>
            <p:ph type="body" idx="1"/>
          </p:nvPr>
        </p:nvSpPr>
        <p:spPr/>
        <p:txBody>
          <a:bodyPr/>
          <a:lstStyle/>
          <a:p>
            <a:r>
              <a:rPr lang="en-GB" b="1" dirty="0"/>
              <a:t>What is a Random Walk?</a:t>
            </a:r>
          </a:p>
          <a:p>
            <a:r>
              <a:rPr lang="en-GB" dirty="0"/>
              <a:t>A </a:t>
            </a:r>
            <a:r>
              <a:rPr lang="en-GB" b="1" dirty="0"/>
              <a:t>random walk</a:t>
            </a:r>
            <a:r>
              <a:rPr lang="en-GB" dirty="0"/>
              <a:t> is a process where we move through a graph by randomly selecting the next node from its neighbours. This allows us to capture </a:t>
            </a:r>
            <a:r>
              <a:rPr lang="en-GB" b="1" dirty="0"/>
              <a:t>connections and structures</a:t>
            </a:r>
            <a:r>
              <a:rPr lang="en-GB" dirty="0"/>
              <a:t> within the network.</a:t>
            </a:r>
          </a:p>
          <a:p>
            <a:r>
              <a:rPr lang="en-GB" b="1" dirty="0"/>
              <a:t>Why Use Random Walks?</a:t>
            </a:r>
          </a:p>
          <a:p>
            <a:r>
              <a:rPr lang="en-GB" dirty="0"/>
              <a:t>We assume that the network is extremely large. So, instead of analysing the entire network, we use </a:t>
            </a:r>
            <a:r>
              <a:rPr lang="en-GB" b="1" dirty="0"/>
              <a:t>probabilistic transitions</a:t>
            </a:r>
            <a:r>
              <a:rPr lang="en-GB" dirty="0"/>
              <a:t> to sample node sequences. This helps us </a:t>
            </a:r>
            <a:r>
              <a:rPr lang="en-GB" b="1" dirty="0"/>
              <a:t>learn meaningful embeddings</a:t>
            </a:r>
            <a:r>
              <a:rPr lang="en-GB" dirty="0"/>
              <a:t> while keeping computations efficient.</a:t>
            </a:r>
          </a:p>
          <a:p>
            <a:r>
              <a:rPr lang="en-GB" dirty="0"/>
              <a:t>As shown in the diagram, we:</a:t>
            </a:r>
          </a:p>
          <a:p>
            <a:pPr>
              <a:buFont typeface="+mj-lt"/>
              <a:buAutoNum type="arabicPeriod"/>
            </a:pPr>
            <a:r>
              <a:rPr lang="en-GB" b="1" dirty="0"/>
              <a:t>Sample random walks</a:t>
            </a:r>
            <a:r>
              <a:rPr lang="en-GB" dirty="0"/>
              <a:t> to create node sequences.</a:t>
            </a:r>
          </a:p>
          <a:p>
            <a:pPr>
              <a:buFont typeface="+mj-lt"/>
              <a:buAutoNum type="arabicPeriod"/>
            </a:pPr>
            <a:r>
              <a:rPr lang="en-GB" b="1" dirty="0"/>
              <a:t>Train a skip-gram model (which is an inner model)</a:t>
            </a:r>
            <a:r>
              <a:rPr lang="en-GB" dirty="0"/>
              <a:t> to learn relationships.</a:t>
            </a:r>
          </a:p>
          <a:p>
            <a:pPr>
              <a:buFont typeface="+mj-lt"/>
              <a:buAutoNum type="arabicPeriod"/>
            </a:pPr>
            <a:r>
              <a:rPr lang="en-GB" b="1" dirty="0"/>
              <a:t>Compute embeddings</a:t>
            </a:r>
            <a:r>
              <a:rPr lang="en-GB" dirty="0"/>
              <a:t>, mapping similar nodes closer together.</a:t>
            </a:r>
          </a:p>
          <a:p>
            <a:r>
              <a:rPr lang="en-GB" dirty="0"/>
              <a:t>By leveraging random walks, we can effectively </a:t>
            </a:r>
            <a:r>
              <a:rPr lang="en-GB" b="1" dirty="0"/>
              <a:t>analyse citation networks and track their evolution</a:t>
            </a:r>
            <a:r>
              <a:rPr lang="en-GB" dirty="0"/>
              <a:t>.</a:t>
            </a:r>
          </a:p>
          <a:p>
            <a:r>
              <a:rPr lang="en-GB" dirty="0"/>
              <a:t>Let's return to the dynamic Bernoulli embeddings model.</a:t>
            </a:r>
          </a:p>
          <a:p>
            <a:endParaRPr lang="en-US" dirty="0"/>
          </a:p>
        </p:txBody>
      </p:sp>
      <p:sp>
        <p:nvSpPr>
          <p:cNvPr id="4" name="Slide Number Placeholder 3">
            <a:extLst>
              <a:ext uri="{FF2B5EF4-FFF2-40B4-BE49-F238E27FC236}">
                <a16:creationId xmlns:a16="http://schemas.microsoft.com/office/drawing/2014/main" id="{55FA3310-F3B5-C359-1806-442F4CE4CC01}"/>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710990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9A518-CD8C-45BB-DC0D-A2EDEA41E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325CA-79C5-86ED-CBFD-46CA2F465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AF03C7-A4E0-A7FE-AAF5-3B0B2799D5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E63796-BA99-F406-5157-62A477AE0887}"/>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377877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talk about our </a:t>
            </a:r>
            <a:r>
              <a:rPr lang="en-GB" b="1" dirty="0"/>
              <a:t>approach</a:t>
            </a:r>
            <a:r>
              <a:rPr lang="en-GB" dirty="0"/>
              <a:t> for constructing a </a:t>
            </a:r>
            <a:r>
              <a:rPr lang="en-GB" b="1" dirty="0"/>
              <a:t>dynamic citation network</a:t>
            </a:r>
            <a:r>
              <a:rPr lang="en-GB" dirty="0"/>
              <a:t>.</a:t>
            </a:r>
          </a:p>
          <a:p>
            <a:r>
              <a:rPr lang="en-GB" dirty="0"/>
              <a:t>Each </a:t>
            </a:r>
            <a:r>
              <a:rPr lang="en-GB" b="1" dirty="0"/>
              <a:t>article</a:t>
            </a:r>
            <a:r>
              <a:rPr lang="en-GB" dirty="0"/>
              <a:t> is represented as a </a:t>
            </a:r>
            <a:r>
              <a:rPr lang="en-GB" b="1" dirty="0"/>
              <a:t>node</a:t>
            </a:r>
            <a:r>
              <a:rPr lang="en-GB" dirty="0"/>
              <a:t>, and each </a:t>
            </a:r>
            <a:r>
              <a:rPr lang="en-GB" b="1" dirty="0"/>
              <a:t>citation</a:t>
            </a:r>
            <a:r>
              <a:rPr lang="en-GB" dirty="0"/>
              <a:t> forms a </a:t>
            </a:r>
            <a:r>
              <a:rPr lang="en-GB" b="1" dirty="0"/>
              <a:t>directed edge</a:t>
            </a:r>
            <a:r>
              <a:rPr lang="en-GB" dirty="0"/>
              <a:t> between two nodes. As time </a:t>
            </a:r>
            <a:r>
              <a:rPr lang="en-GB"/>
              <a:t>progresses new citation </a:t>
            </a:r>
            <a:r>
              <a:rPr lang="en-GB" dirty="0"/>
              <a:t>links are added.</a:t>
            </a:r>
          </a:p>
          <a:p>
            <a:r>
              <a:rPr lang="en-GB" dirty="0"/>
              <a:t>There are </a:t>
            </a:r>
            <a:r>
              <a:rPr lang="en-GB" b="1" dirty="0"/>
              <a:t>two main strategies</a:t>
            </a:r>
            <a:r>
              <a:rPr lang="en-GB" dirty="0"/>
              <a:t> to structure this network:</a:t>
            </a:r>
          </a:p>
          <a:p>
            <a:pPr>
              <a:buFont typeface="+mj-lt"/>
              <a:buAutoNum type="arabicPeriod"/>
            </a:pPr>
            <a:r>
              <a:rPr lang="en-GB" b="1" dirty="0"/>
              <a:t>Fixed Time Interval</a:t>
            </a:r>
            <a:r>
              <a:rPr lang="en-GB" dirty="0"/>
              <a:t> based on snapshots at </a:t>
            </a:r>
            <a:r>
              <a:rPr lang="en-GB" b="1" dirty="0"/>
              <a:t>regular time intervals</a:t>
            </a:r>
            <a:r>
              <a:rPr lang="en-GB" dirty="0"/>
              <a:t>, such as </a:t>
            </a:r>
            <a:r>
              <a:rPr lang="en-GB" b="1" dirty="0"/>
              <a:t>monthly or yearly</a:t>
            </a:r>
            <a:r>
              <a:rPr lang="en-GB" dirty="0"/>
              <a:t>. This helps track long-term citation trends and understand how research influence changes over time.</a:t>
            </a:r>
          </a:p>
          <a:p>
            <a:pPr>
              <a:buFont typeface="+mj-lt"/>
              <a:buAutoNum type="arabicPeriod"/>
            </a:pPr>
            <a:r>
              <a:rPr lang="en-GB" b="1" dirty="0"/>
              <a:t>Fixed Event Count</a:t>
            </a:r>
            <a:r>
              <a:rPr lang="en-GB" dirty="0"/>
              <a:t> – Instead of using time-based intervals, we create snapshots based on a </a:t>
            </a:r>
            <a:r>
              <a:rPr lang="en-GB" b="1" dirty="0"/>
              <a:t>fixed number of citation events</a:t>
            </a:r>
            <a:r>
              <a:rPr lang="en-GB" dirty="0"/>
              <a:t>. This ensures that each snapshot has a </a:t>
            </a:r>
            <a:r>
              <a:rPr lang="en-GB" b="1" dirty="0"/>
              <a:t>uniform density</a:t>
            </a:r>
            <a:r>
              <a:rPr lang="en-GB" dirty="0"/>
              <a:t>, making it easier to compare citation patterns without being affected by irregular publishing cycles.</a:t>
            </a:r>
          </a:p>
          <a:p>
            <a:r>
              <a:rPr lang="en-GB" dirty="0"/>
              <a:t>To maintain </a:t>
            </a:r>
            <a:r>
              <a:rPr lang="en-GB" b="1" dirty="0"/>
              <a:t>continuity and smooth transitions between snapshots</a:t>
            </a:r>
            <a:r>
              <a:rPr lang="en-GB" dirty="0"/>
              <a:t>, we </a:t>
            </a:r>
            <a:r>
              <a:rPr lang="en-GB" b="1" dirty="0"/>
              <a:t>take an overlap</a:t>
            </a:r>
            <a:r>
              <a:rPr lang="en-GB" dirty="0"/>
              <a:t> between consecutive snapshots. This overlap helps us </a:t>
            </a:r>
            <a:r>
              <a:rPr lang="en-GB" b="1" dirty="0"/>
              <a:t>preserve relationships between citations across different snapshots</a:t>
            </a:r>
            <a:r>
              <a:rPr lang="en-GB" dirty="0"/>
              <a:t>, preventing disruptions in the network’s structure and ensuring that important trends are not lost.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716719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48207-6870-FC19-2AB0-7D4A3E697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4D163B-BA89-DD92-E7EA-5A01DBE00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A1097-6F6F-98BC-C7D6-33F2C7DC43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3B60F2-0FA3-7661-C4F2-BBF69D88B276}"/>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493981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8EA5-2B29-F9A5-6C16-6768565A33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F0D26-3EB0-FDD5-B9C3-BBB3A96BB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A6E772-0098-617D-29B6-79CBD3AC10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A7D028-7848-77B3-9DEF-06629674596A}"/>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246306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4EAC5-1E91-D6D3-2A99-E492F2234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A2AD2-48D7-7A1B-2CC1-1350E680A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F05C5-67F3-3579-C263-F17FC2C514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683F9D-4603-4BC6-53F3-5009858F2E45}"/>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274427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C19B7-FE76-D109-2C3D-871130B44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F4C39-E117-8606-F296-D535E2020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F729-52F9-C397-57AB-902203B30F13}"/>
              </a:ext>
            </a:extLst>
          </p:cNvPr>
          <p:cNvSpPr>
            <a:spLocks noGrp="1"/>
          </p:cNvSpPr>
          <p:nvPr>
            <p:ph type="body" idx="1"/>
          </p:nvPr>
        </p:nvSpPr>
        <p:spPr/>
        <p:txBody>
          <a:bodyPr/>
          <a:lstStyle/>
          <a:p>
            <a:r>
              <a:rPr lang="en-GB" dirty="0"/>
              <a:t>Now, let’s go over the </a:t>
            </a:r>
            <a:r>
              <a:rPr lang="en-GB" b="1" dirty="0"/>
              <a:t>flowchart</a:t>
            </a:r>
            <a:r>
              <a:rPr lang="en-GB" dirty="0"/>
              <a:t> that represents the structure of our approach.</a:t>
            </a:r>
          </a:p>
          <a:p>
            <a:r>
              <a:rPr lang="en-GB" dirty="0"/>
              <a:t>Our process consists of </a:t>
            </a:r>
            <a:r>
              <a:rPr lang="en-GB" b="1" dirty="0"/>
              <a:t>four main stages</a:t>
            </a:r>
            <a:r>
              <a:rPr lang="en-GB" dirty="0"/>
              <a:t>, each contributing to the construction and analysis of the dynamic citation network:</a:t>
            </a:r>
          </a:p>
          <a:p>
            <a:pPr>
              <a:buFont typeface="+mj-lt"/>
              <a:buAutoNum type="arabicPeriod"/>
            </a:pPr>
            <a:r>
              <a:rPr lang="en-GB" b="1" dirty="0"/>
              <a:t>Initial Construction</a:t>
            </a:r>
            <a:r>
              <a:rPr lang="en-GB" dirty="0"/>
              <a:t> – We begin by defining the citation network, setting parameters such as </a:t>
            </a:r>
            <a:r>
              <a:rPr lang="en-GB" b="1" dirty="0"/>
              <a:t>random walk settings, embedding size, context size, and negative sampling size</a:t>
            </a:r>
            <a:r>
              <a:rPr lang="en-GB" dirty="0"/>
              <a:t>. </a:t>
            </a:r>
          </a:p>
          <a:p>
            <a:pPr>
              <a:buFont typeface="+mj-lt"/>
              <a:buAutoNum type="arabicPeriod"/>
            </a:pPr>
            <a:r>
              <a:rPr lang="en-GB" b="1" dirty="0"/>
              <a:t>Dynamic Bernoulli Embeddings</a:t>
            </a:r>
            <a:r>
              <a:rPr lang="en-GB" dirty="0"/>
              <a:t> – We use </a:t>
            </a:r>
            <a:r>
              <a:rPr lang="en-GB" b="1" dirty="0"/>
              <a:t>random walks</a:t>
            </a:r>
            <a:r>
              <a:rPr lang="en-GB" dirty="0"/>
              <a:t> to explore node relationships, apply </a:t>
            </a:r>
            <a:r>
              <a:rPr lang="en-GB" b="1" dirty="0"/>
              <a:t>negative sampling</a:t>
            </a:r>
            <a:r>
              <a:rPr lang="en-GB" dirty="0"/>
              <a:t> to improve learning efficiency, optimize loss functions, and update embedding matrices iteratively. </a:t>
            </a:r>
          </a:p>
          <a:p>
            <a:pPr>
              <a:buFont typeface="+mj-lt"/>
              <a:buAutoNum type="arabicPeriod"/>
            </a:pPr>
            <a:r>
              <a:rPr lang="en-GB" b="1" dirty="0"/>
              <a:t>Clustering &amp; Calculations</a:t>
            </a:r>
            <a:r>
              <a:rPr lang="en-GB" dirty="0"/>
              <a:t> – Once embeddings are generated, we apply </a:t>
            </a:r>
            <a:r>
              <a:rPr lang="en-GB" b="1" dirty="0"/>
              <a:t>clustering techniques</a:t>
            </a:r>
            <a:r>
              <a:rPr lang="en-GB" dirty="0"/>
              <a:t> to group similar nodes and perform various calculations to </a:t>
            </a:r>
            <a:r>
              <a:rPr lang="en-GB" dirty="0" err="1"/>
              <a:t>analyze</a:t>
            </a:r>
            <a:r>
              <a:rPr lang="en-GB" dirty="0"/>
              <a:t> patterns and relationships.</a:t>
            </a:r>
          </a:p>
          <a:p>
            <a:pPr>
              <a:buFont typeface="+mj-lt"/>
              <a:buAutoNum type="arabicPeriod"/>
            </a:pPr>
            <a:r>
              <a:rPr lang="en-GB" b="1" dirty="0"/>
              <a:t>Pattern Identifications</a:t>
            </a:r>
            <a:r>
              <a:rPr lang="en-GB" dirty="0"/>
              <a:t> – Finally, we classify </a:t>
            </a:r>
            <a:r>
              <a:rPr lang="en-GB" b="1" dirty="0"/>
              <a:t>nodes into different categories</a:t>
            </a:r>
            <a:r>
              <a:rPr lang="en-GB" dirty="0"/>
              <a:t> such as </a:t>
            </a:r>
            <a:r>
              <a:rPr lang="en-GB" b="1" dirty="0"/>
              <a:t>Falling Stars, Rising Stars, Emerging Nodes, and Steady Nodes</a:t>
            </a:r>
            <a:r>
              <a:rPr lang="en-GB" dirty="0"/>
              <a:t>. This helps us understand the evolution of research influence over time.</a:t>
            </a:r>
          </a:p>
          <a:p>
            <a:r>
              <a:rPr lang="en-GB" dirty="0"/>
              <a:t>By following this structured approach, we aim to a mother that </a:t>
            </a:r>
            <a:r>
              <a:rPr lang="en-GB" b="1" dirty="0"/>
              <a:t>accurately captures citation dynamics and provides meaningful insights into how research trends evolve</a:t>
            </a:r>
            <a:r>
              <a:rPr lang="en-GB" dirty="0"/>
              <a:t>.</a:t>
            </a:r>
          </a:p>
          <a:p>
            <a:endParaRPr lang="en-US" dirty="0"/>
          </a:p>
        </p:txBody>
      </p:sp>
      <p:sp>
        <p:nvSpPr>
          <p:cNvPr id="4" name="Slide Number Placeholder 3">
            <a:extLst>
              <a:ext uri="{FF2B5EF4-FFF2-40B4-BE49-F238E27FC236}">
                <a16:creationId xmlns:a16="http://schemas.microsoft.com/office/drawing/2014/main" id="{4E66A741-8961-ECD7-7051-A54E483274A1}"/>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244469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go over the </a:t>
            </a:r>
            <a:r>
              <a:rPr lang="en-GB" b="1" dirty="0"/>
              <a:t>overview of our project</a:t>
            </a:r>
            <a:r>
              <a:rPr lang="en-GB" dirty="0"/>
              <a:t>.</a:t>
            </a:r>
          </a:p>
          <a:p>
            <a:r>
              <a:rPr lang="en-GB" dirty="0"/>
              <a:t>Our goal in this research is to </a:t>
            </a:r>
            <a:r>
              <a:rPr lang="en-GB" b="1" dirty="0"/>
              <a:t>classify and </a:t>
            </a:r>
            <a:r>
              <a:rPr lang="en-GB" b="1" dirty="0" err="1"/>
              <a:t>analyze</a:t>
            </a:r>
            <a:r>
              <a:rPr lang="en-GB" b="1" dirty="0"/>
              <a:t> citation </a:t>
            </a:r>
            <a:r>
              <a:rPr lang="en-GB" b="1" dirty="0" err="1"/>
              <a:t>behaviors</a:t>
            </a:r>
            <a:r>
              <a:rPr lang="en-GB" dirty="0"/>
              <a:t> within </a:t>
            </a:r>
            <a:r>
              <a:rPr lang="en-GB" b="1" dirty="0"/>
              <a:t>dynamic citation networks</a:t>
            </a:r>
            <a:r>
              <a:rPr lang="en-GB" dirty="0"/>
              <a:t>. Citation networks represent how scientific knowledge propagates over time through references between academic papers. By studying these patterns, we can gain insights into:</a:t>
            </a:r>
          </a:p>
          <a:p>
            <a:pPr>
              <a:buFont typeface="Arial" panose="020B0604020202020204" pitchFamily="34" charset="0"/>
              <a:buChar char="•"/>
            </a:pPr>
            <a:r>
              <a:rPr lang="en-GB" b="1" dirty="0"/>
              <a:t>How influential research emerges</a:t>
            </a:r>
            <a:r>
              <a:rPr lang="en-GB" dirty="0"/>
              <a:t>,</a:t>
            </a:r>
          </a:p>
          <a:p>
            <a:pPr>
              <a:buFont typeface="Arial" panose="020B0604020202020204" pitchFamily="34" charset="0"/>
              <a:buChar char="•"/>
            </a:pPr>
            <a:r>
              <a:rPr lang="en-GB" b="1" dirty="0"/>
              <a:t>How knowledge spreads across disciplines</a:t>
            </a:r>
            <a:r>
              <a:rPr lang="en-GB" dirty="0"/>
              <a:t>, and</a:t>
            </a:r>
          </a:p>
          <a:p>
            <a:pPr>
              <a:buFont typeface="Arial" panose="020B0604020202020204" pitchFamily="34" charset="0"/>
              <a:buChar char="•"/>
            </a:pPr>
            <a:r>
              <a:rPr lang="en-GB" b="1" dirty="0"/>
              <a:t>How academic discussions evolve over time</a:t>
            </a:r>
            <a:r>
              <a:rPr lang="en-GB" dirty="0"/>
              <a:t>.</a:t>
            </a:r>
          </a:p>
          <a:p>
            <a:r>
              <a:rPr lang="en-GB" dirty="0"/>
              <a:t>To achieve this, our approach consists of three main steps:</a:t>
            </a:r>
            <a:endParaRPr lang="he-IL" dirty="0"/>
          </a:p>
          <a:p>
            <a:r>
              <a:rPr lang="en-US" b="1" dirty="0"/>
              <a:t>Firstly </a:t>
            </a:r>
            <a:r>
              <a:rPr lang="en-GB" b="1" dirty="0"/>
              <a:t>Develop</a:t>
            </a:r>
            <a:r>
              <a:rPr lang="en-GB" dirty="0"/>
              <a:t> – We design and implement a model that embeds citation networks dynamically. This means we don't just take a static snapshot but capture how the structure evolves over time.</a:t>
            </a:r>
          </a:p>
          <a:p>
            <a:r>
              <a:rPr lang="en-GB" b="1" dirty="0"/>
              <a:t>Secondly </a:t>
            </a:r>
            <a:r>
              <a:rPr lang="en-GB" b="1" dirty="0" err="1"/>
              <a:t>Analyze</a:t>
            </a:r>
            <a:r>
              <a:rPr lang="en-GB" dirty="0"/>
              <a:t> – We </a:t>
            </a:r>
            <a:r>
              <a:rPr lang="en-GB" dirty="0" err="1"/>
              <a:t>analyze</a:t>
            </a:r>
            <a:r>
              <a:rPr lang="en-GB" dirty="0"/>
              <a:t> </a:t>
            </a:r>
            <a:r>
              <a:rPr lang="en-GB" b="1" dirty="0"/>
              <a:t>dynamic network embeddings</a:t>
            </a:r>
            <a:r>
              <a:rPr lang="en-GB" dirty="0"/>
              <a:t> to identify patterns and draw conclusions about certain citations within the network. This allows us to track the influence of research articles and detect key trends in academic evolution.</a:t>
            </a:r>
          </a:p>
          <a:p>
            <a:r>
              <a:rPr lang="en-GB" b="1" dirty="0"/>
              <a:t>Lastly Perform</a:t>
            </a:r>
            <a:r>
              <a:rPr lang="en-GB" dirty="0"/>
              <a:t> – We classify different types of citations based on their impact due to the analysis outputs. </a:t>
            </a:r>
          </a:p>
          <a:p>
            <a:pPr>
              <a:buFont typeface="+mj-lt"/>
              <a:buNone/>
            </a:pPr>
            <a:r>
              <a:rPr lang="en-GB" dirty="0"/>
              <a:t>Ultimately, the goal of this framework is to </a:t>
            </a:r>
            <a:r>
              <a:rPr lang="en-GB" b="1" dirty="0"/>
              <a:t>provide a systematic way to track the dynamics of scientific knowledge</a:t>
            </a:r>
            <a:r>
              <a:rPr lang="en-GB" dirty="0"/>
              <a:t>. Understanding these citation behaviours can help researchers make better decisions about emerging research trends.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0BB08-D0F5-794B-2B25-D6249BCE2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B8A64-8E4D-CF63-9ADD-8CA63FFE0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D463C5-B897-51AD-2187-D772B4AC03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C3B256-9F62-D727-1615-8BE04E6E3844}"/>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688998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8970-6E7C-20A4-2857-94EAF7BCA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FAD0C-26E0-A0ED-D939-C64FA67338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F3BABB-A00F-F9D6-7BCE-DE315B5CC7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A4AC5C-01C7-C6D9-91B1-AA1D339841E7}"/>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908474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0F860-C060-29D1-133C-AFD9A47AD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52AD1-EC7E-B01B-FBEB-B7A17D0D21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E4C15-0FC0-CB54-B7F5-1CB0356F55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31C0CA-E33F-3E73-987E-DA4A6545373C}"/>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595218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F811C-68F5-1BC6-1318-C31331C4A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D8C42-727D-E941-BCDF-0F5E71DB26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5E5B97-5518-62C0-830B-C8E11FFC61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B486AA-AFEA-88E6-9CFF-1B31BB4894C1}"/>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147999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B46BB-6587-8E9F-8F75-8E0FE890E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F310E-8103-EE25-8C52-E61FDBE4D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49BA1-7246-710D-7547-6DEFC123CE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7F2D19-CAF8-F9DF-E5EF-6E819A9623F0}"/>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66001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5920-B107-5A1C-9F97-DA7E0CDA7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DC635-798B-A9D7-07DF-D938C10E05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23A97-45DE-EFB3-5C47-187473984C0E}"/>
              </a:ext>
            </a:extLst>
          </p:cNvPr>
          <p:cNvSpPr>
            <a:spLocks noGrp="1"/>
          </p:cNvSpPr>
          <p:nvPr>
            <p:ph type="body" idx="1"/>
          </p:nvPr>
        </p:nvSpPr>
        <p:spPr/>
        <p:txBody>
          <a:bodyPr/>
          <a:lstStyle/>
          <a:p>
            <a:r>
              <a:rPr lang="en-GB" dirty="0"/>
              <a:t>Before diving into the details of our project, let me give you an overview of our presentation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a:t>
            </a:r>
            <a:r>
              <a:rPr lang="en-GB" b="1" dirty="0"/>
              <a:t>road map</a:t>
            </a:r>
            <a:r>
              <a:rPr lang="en-GB" dirty="0"/>
              <a:t> outlines the key sections we will cover:</a:t>
            </a:r>
          </a:p>
          <a:p>
            <a:r>
              <a:rPr lang="en-GB" b="1" dirty="0"/>
              <a:t>Introduction</a:t>
            </a:r>
            <a:r>
              <a:rPr lang="en-GB" dirty="0"/>
              <a:t> – We will start with a brief explanation of citation networks.</a:t>
            </a:r>
          </a:p>
          <a:p>
            <a:r>
              <a:rPr lang="en-GB" b="1" dirty="0"/>
              <a:t>Research Objectives</a:t>
            </a:r>
            <a:r>
              <a:rPr lang="en-GB" dirty="0"/>
              <a:t> – We will define our main goals.</a:t>
            </a:r>
          </a:p>
          <a:p>
            <a:r>
              <a:rPr lang="en-GB" b="1" dirty="0"/>
              <a:t>Background</a:t>
            </a:r>
            <a:r>
              <a:rPr lang="en-GB" dirty="0"/>
              <a:t> – We will define the models we chose to achieve the study.</a:t>
            </a:r>
          </a:p>
          <a:p>
            <a:r>
              <a:rPr lang="en-GB" b="1" dirty="0"/>
              <a:t>Approach</a:t>
            </a:r>
            <a:r>
              <a:rPr lang="en-GB" dirty="0"/>
              <a:t> – This section will describe our methodology.</a:t>
            </a:r>
          </a:p>
          <a:p>
            <a:r>
              <a:rPr lang="en-GB" b="1" dirty="0"/>
              <a:t>Model Flowchart</a:t>
            </a:r>
            <a:r>
              <a:rPr lang="en-GB" dirty="0"/>
              <a:t> – We will present a structured diagram of our model to illustrate how the different components interact.</a:t>
            </a:r>
          </a:p>
          <a:p>
            <a:r>
              <a:rPr lang="en-GB" b="1" dirty="0"/>
              <a:t>Conclusion</a:t>
            </a:r>
            <a:r>
              <a:rPr lang="en-GB" dirty="0"/>
              <a:t> – Finally, we will summarize study.</a:t>
            </a:r>
            <a:endParaRPr lang="en-US" dirty="0"/>
          </a:p>
        </p:txBody>
      </p:sp>
      <p:sp>
        <p:nvSpPr>
          <p:cNvPr id="4" name="Slide Number Placeholder 3">
            <a:extLst>
              <a:ext uri="{FF2B5EF4-FFF2-40B4-BE49-F238E27FC236}">
                <a16:creationId xmlns:a16="http://schemas.microsoft.com/office/drawing/2014/main" id="{DDC887D5-0DCA-816A-8699-8412C2FA0A63}"/>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27137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A5309-2DCD-7183-58AC-2FA038BFD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514C3D-806E-DF8A-D5FF-18A9E86E0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331BF-6F0C-1211-E5EF-A410B40816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B1CBE0-04C9-29E0-993F-12890DBCCF66}"/>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68432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72645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04159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64220-6219-E995-DF91-9E517463E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380CA-42FF-2BA3-3CA3-2416DD92D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5AD55-AF18-82F4-964A-BEB57377FA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2BF168-7A9B-C986-1FE7-A21F34D0340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1763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B896A-06A2-0E0A-D896-13B20B8EF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9467D-CB2A-1C40-62D9-E81CCC0BED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C70F35-4483-4678-B54A-82AEBC3FF9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0EC56B-BDFC-C52C-11AF-99C9D5703394}"/>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19591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approach is based on three </a:t>
            </a:r>
            <a:r>
              <a:rPr lang="en-GB" b="1" dirty="0"/>
              <a:t>key objectives</a:t>
            </a:r>
            <a:r>
              <a:rPr lang="en-GB" dirty="0"/>
              <a:t> that provide a comprehensive understanding of </a:t>
            </a:r>
            <a:r>
              <a:rPr lang="en-GB" b="1" dirty="0"/>
              <a:t>citation networks</a:t>
            </a:r>
            <a:r>
              <a:rPr lang="en-GB" dirty="0"/>
              <a:t>:</a:t>
            </a:r>
          </a:p>
          <a:p>
            <a:pPr>
              <a:buFont typeface="+mj-lt"/>
              <a:buAutoNum type="arabicPeriod"/>
            </a:pPr>
            <a:r>
              <a:rPr lang="en-GB" b="1" dirty="0"/>
              <a:t>Develop Scalable Models</a:t>
            </a:r>
            <a:r>
              <a:rPr lang="en-GB" dirty="0"/>
              <a:t> – We aim to create an efficient embedding model that can handle large-scale citation networks while maintaining accuracy and computational efficiency.</a:t>
            </a:r>
          </a:p>
          <a:p>
            <a:pPr>
              <a:buFont typeface="+mj-lt"/>
              <a:buAutoNum type="arabicPeriod"/>
            </a:pPr>
            <a:r>
              <a:rPr lang="en-GB" b="1" dirty="0"/>
              <a:t>Identify Patterns</a:t>
            </a:r>
            <a:r>
              <a:rPr lang="en-GB" dirty="0"/>
              <a:t> – By </a:t>
            </a:r>
            <a:r>
              <a:rPr lang="en-GB" dirty="0" err="1"/>
              <a:t>analyzing</a:t>
            </a:r>
            <a:r>
              <a:rPr lang="en-GB" dirty="0"/>
              <a:t> </a:t>
            </a:r>
            <a:r>
              <a:rPr lang="en-GB" b="1" dirty="0"/>
              <a:t>dynamic networks embeddings</a:t>
            </a:r>
            <a:r>
              <a:rPr lang="en-GB" dirty="0"/>
              <a:t>, we can detect trends in citation </a:t>
            </a:r>
            <a:r>
              <a:rPr lang="en-GB" dirty="0" err="1"/>
              <a:t>behaviors</a:t>
            </a:r>
            <a:r>
              <a:rPr lang="en-GB" dirty="0"/>
              <a:t> and validate how different research papers influence the network.</a:t>
            </a:r>
          </a:p>
          <a:p>
            <a:pPr>
              <a:buFont typeface="+mj-lt"/>
              <a:buAutoNum type="arabicPeriod"/>
            </a:pPr>
            <a:r>
              <a:rPr lang="en-GB" b="1" dirty="0"/>
              <a:t>Dynamic Networks Evolution</a:t>
            </a:r>
            <a:r>
              <a:rPr lang="en-GB" dirty="0"/>
              <a:t> – We examine how the structure of citation networks changes over time using </a:t>
            </a:r>
            <a:r>
              <a:rPr lang="en-GB" b="1" dirty="0"/>
              <a:t>dynamic embedding techniques</a:t>
            </a:r>
            <a:r>
              <a:rPr lang="en-GB" dirty="0"/>
              <a:t> to track the rise and decline of influential papers.</a:t>
            </a:r>
          </a:p>
          <a:p>
            <a:r>
              <a:rPr lang="en-GB" dirty="0"/>
              <a:t>These objectives form the foundation of our research and drive our methodology. Now, let’s move on to the </a:t>
            </a:r>
            <a:r>
              <a:rPr lang="en-GB" b="1" dirty="0"/>
              <a:t>background</a:t>
            </a:r>
            <a:r>
              <a:rPr lang="en-GB" dirty="0"/>
              <a:t> of our study.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14446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6" name="Picture 5" descr="A blue and black logo&#10;&#10;Description automatically generated">
            <a:extLst>
              <a:ext uri="{FF2B5EF4-FFF2-40B4-BE49-F238E27FC236}">
                <a16:creationId xmlns:a16="http://schemas.microsoft.com/office/drawing/2014/main" id="{4D2CCC74-DDAF-A329-BB22-1F64CA726BF0}"/>
              </a:ext>
            </a:extLst>
          </p:cNvPr>
          <p:cNvPicPr>
            <a:picLocks noChangeAspect="1"/>
          </p:cNvPicPr>
          <p:nvPr userDrawn="1"/>
        </p:nvPicPr>
        <p:blipFill>
          <a:blip r:embed="rId2"/>
          <a:stretch>
            <a:fillRect/>
          </a:stretch>
        </p:blipFill>
        <p:spPr>
          <a:xfrm>
            <a:off x="103492" y="147383"/>
            <a:ext cx="1725957" cy="40742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A blue and black logo&#10;&#10;Description automatically generated">
            <a:extLst>
              <a:ext uri="{FF2B5EF4-FFF2-40B4-BE49-F238E27FC236}">
                <a16:creationId xmlns:a16="http://schemas.microsoft.com/office/drawing/2014/main" id="{B801FA34-76DA-66EB-CE16-17983B64023A}"/>
              </a:ext>
            </a:extLst>
          </p:cNvPr>
          <p:cNvPicPr>
            <a:picLocks noChangeAspect="1"/>
          </p:cNvPicPr>
          <p:nvPr userDrawn="1"/>
        </p:nvPicPr>
        <p:blipFill>
          <a:blip r:embed="rId22"/>
          <a:stretch>
            <a:fillRect/>
          </a:stretch>
        </p:blipFill>
        <p:spPr>
          <a:xfrm>
            <a:off x="103492" y="147383"/>
            <a:ext cx="1725957" cy="407422"/>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7.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20.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971977"/>
            <a:ext cx="7627382" cy="3177788"/>
          </a:xfrm>
          <a:prstGeom prst="rect">
            <a:avLst/>
          </a:prstGeom>
          <a:noFill/>
          <a:ln/>
        </p:spPr>
        <p:txBody>
          <a:bodyPr wrap="square" lIns="0" tIns="0" rIns="0" bIns="0" rtlCol="0" anchor="t"/>
          <a:lstStyle/>
          <a:p>
            <a:pPr algn="ctr">
              <a:lnSpc>
                <a:spcPct val="150000"/>
              </a:lnSpc>
            </a:pPr>
            <a:r>
              <a:rPr lang="en-US" sz="4450" dirty="0">
                <a:solidFill>
                  <a:srgbClr val="597DB9"/>
                </a:solidFill>
                <a:latin typeface="Alexandria Semi Bold" pitchFamily="34" charset="0"/>
                <a:cs typeface="Alexandria Semi Bold" pitchFamily="34" charset="-120"/>
              </a:rPr>
              <a:t>Citation Networks Evolution Using Dynamic Network Embeddings</a:t>
            </a:r>
          </a:p>
        </p:txBody>
      </p:sp>
      <p:sp>
        <p:nvSpPr>
          <p:cNvPr id="4" name="Text 1"/>
          <p:cNvSpPr/>
          <p:nvPr/>
        </p:nvSpPr>
        <p:spPr>
          <a:xfrm>
            <a:off x="5024224" y="5602700"/>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Avishay Bar</a:t>
            </a:r>
            <a:endParaRPr lang="en-US" sz="1700" dirty="0"/>
          </a:p>
        </p:txBody>
      </p:sp>
      <p:sp>
        <p:nvSpPr>
          <p:cNvPr id="5" name="Text 2"/>
          <p:cNvSpPr/>
          <p:nvPr/>
        </p:nvSpPr>
        <p:spPr>
          <a:xfrm>
            <a:off x="2866652" y="5602700"/>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Shay Bistrizky</a:t>
            </a:r>
            <a:endParaRPr lang="en-US" sz="1700" dirty="0"/>
          </a:p>
        </p:txBody>
      </p:sp>
      <p:sp>
        <p:nvSpPr>
          <p:cNvPr id="6" name="Text 2">
            <a:extLst>
              <a:ext uri="{FF2B5EF4-FFF2-40B4-BE49-F238E27FC236}">
                <a16:creationId xmlns:a16="http://schemas.microsoft.com/office/drawing/2014/main" id="{C24E5EE9-051E-E679-C536-62BADEEF9381}"/>
              </a:ext>
            </a:extLst>
          </p:cNvPr>
          <p:cNvSpPr/>
          <p:nvPr/>
        </p:nvSpPr>
        <p:spPr>
          <a:xfrm>
            <a:off x="2969392" y="6095579"/>
            <a:ext cx="76273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206622086</a:t>
            </a:r>
            <a:endParaRPr lang="en-US" sz="1700" dirty="0"/>
          </a:p>
        </p:txBody>
      </p:sp>
      <p:sp>
        <p:nvSpPr>
          <p:cNvPr id="8" name="TextBox 7">
            <a:extLst>
              <a:ext uri="{FF2B5EF4-FFF2-40B4-BE49-F238E27FC236}">
                <a16:creationId xmlns:a16="http://schemas.microsoft.com/office/drawing/2014/main" id="{8A39C5D3-FDFB-935C-D90D-1A439128C781}"/>
              </a:ext>
            </a:extLst>
          </p:cNvPr>
          <p:cNvSpPr txBox="1"/>
          <p:nvPr/>
        </p:nvSpPr>
        <p:spPr>
          <a:xfrm>
            <a:off x="4943019" y="6072957"/>
            <a:ext cx="7315200" cy="369332"/>
          </a:xfrm>
          <a:prstGeom prst="rect">
            <a:avLst/>
          </a:prstGeom>
          <a:noFill/>
        </p:spPr>
        <p:txBody>
          <a:bodyPr wrap="square">
            <a:spAutoFit/>
          </a:bodyPr>
          <a:lstStyle/>
          <a:p>
            <a:r>
              <a:rPr lang="en-US" sz="1800" dirty="0">
                <a:solidFill>
                  <a:srgbClr val="3B3535"/>
                </a:solidFill>
                <a:latin typeface="Sora Light" pitchFamily="34" charset="0"/>
                <a:ea typeface="Sora Light" pitchFamily="34" charset="-122"/>
                <a:cs typeface="Sora Light" pitchFamily="34" charset="-120"/>
              </a:rPr>
              <a:t>316165984</a:t>
            </a:r>
            <a:endParaRPr lang="en-IL" dirty="0"/>
          </a:p>
        </p:txBody>
      </p:sp>
      <p:pic>
        <p:nvPicPr>
          <p:cNvPr id="9" name="Picture 8" descr="המכללה האקדמית להנדסה בראודה - לדף הבית">
            <a:extLst>
              <a:ext uri="{FF2B5EF4-FFF2-40B4-BE49-F238E27FC236}">
                <a16:creationId xmlns:a16="http://schemas.microsoft.com/office/drawing/2014/main" id="{7341BE46-C84B-0A46-D8FA-5974E1F7DE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6687" y="364820"/>
            <a:ext cx="3995913" cy="1325035"/>
          </a:xfrm>
          <a:prstGeom prst="rect">
            <a:avLst/>
          </a:prstGeom>
          <a:noFill/>
          <a:ln>
            <a:noFill/>
          </a:ln>
        </p:spPr>
      </p:pic>
      <p:sp>
        <p:nvSpPr>
          <p:cNvPr id="12" name="TextBox 11">
            <a:extLst>
              <a:ext uri="{FF2B5EF4-FFF2-40B4-BE49-F238E27FC236}">
                <a16:creationId xmlns:a16="http://schemas.microsoft.com/office/drawing/2014/main" id="{414E6E7E-D055-4F22-19C0-14F7269D327B}"/>
              </a:ext>
            </a:extLst>
          </p:cNvPr>
          <p:cNvSpPr txBox="1"/>
          <p:nvPr/>
        </p:nvSpPr>
        <p:spPr>
          <a:xfrm>
            <a:off x="4943019" y="6941759"/>
            <a:ext cx="7315200" cy="412934"/>
          </a:xfrm>
          <a:prstGeom prst="rect">
            <a:avLst/>
          </a:prstGeom>
          <a:noFill/>
        </p:spPr>
        <p:txBody>
          <a:bodyPr wrap="square">
            <a:spAutoFit/>
          </a:bodyPr>
          <a:lstStyle/>
          <a:p>
            <a:pPr>
              <a:lnSpc>
                <a:spcPts val="2700"/>
              </a:lnSpc>
            </a:pPr>
            <a:r>
              <a:rPr lang="en-US" sz="1700" dirty="0">
                <a:solidFill>
                  <a:srgbClr val="3B3535"/>
                </a:solidFill>
                <a:latin typeface="Sora Light" pitchFamily="34" charset="0"/>
                <a:cs typeface="Sora Light" pitchFamily="34" charset="-120"/>
              </a:rPr>
              <a:t>Prof. Zeev (Vladimir) Volkovich</a:t>
            </a:r>
            <a:endParaRPr lang="en-IL" sz="1700" dirty="0">
              <a:solidFill>
                <a:srgbClr val="3B3535"/>
              </a:solidFill>
              <a:latin typeface="Sora Light" pitchFamily="34" charset="0"/>
              <a:cs typeface="Sora Light" pitchFamily="34" charset="-120"/>
            </a:endParaRPr>
          </a:p>
        </p:txBody>
      </p:sp>
      <p:sp>
        <p:nvSpPr>
          <p:cNvPr id="14" name="TextBox 13">
            <a:extLst>
              <a:ext uri="{FF2B5EF4-FFF2-40B4-BE49-F238E27FC236}">
                <a16:creationId xmlns:a16="http://schemas.microsoft.com/office/drawing/2014/main" id="{E32C3E45-B01D-6C95-DB54-A236E9642562}"/>
              </a:ext>
            </a:extLst>
          </p:cNvPr>
          <p:cNvSpPr txBox="1"/>
          <p:nvPr/>
        </p:nvSpPr>
        <p:spPr>
          <a:xfrm>
            <a:off x="2702104" y="6941759"/>
            <a:ext cx="7315200" cy="412934"/>
          </a:xfrm>
          <a:prstGeom prst="rect">
            <a:avLst/>
          </a:prstGeom>
          <a:noFill/>
        </p:spPr>
        <p:txBody>
          <a:bodyPr wrap="square">
            <a:spAutoFit/>
          </a:bodyPr>
          <a:lstStyle/>
          <a:p>
            <a:pPr fontAlgn="base">
              <a:lnSpc>
                <a:spcPts val="2700"/>
              </a:lnSpc>
            </a:pPr>
            <a:r>
              <a:rPr lang="en-US" sz="1700" dirty="0">
                <a:solidFill>
                  <a:srgbClr val="3B3535"/>
                </a:solidFill>
                <a:latin typeface="Sora Light" pitchFamily="34" charset="0"/>
                <a:cs typeface="Sora Light" pitchFamily="34" charset="-120"/>
              </a:rPr>
              <a:t>Dr. Renata Avros</a:t>
            </a:r>
          </a:p>
        </p:txBody>
      </p:sp>
      <p:sp>
        <p:nvSpPr>
          <p:cNvPr id="7" name="TextBox 6">
            <a:extLst>
              <a:ext uri="{FF2B5EF4-FFF2-40B4-BE49-F238E27FC236}">
                <a16:creationId xmlns:a16="http://schemas.microsoft.com/office/drawing/2014/main" id="{7ADC54CC-E2AC-BBEB-5CC3-3A27329C4788}"/>
              </a:ext>
            </a:extLst>
          </p:cNvPr>
          <p:cNvSpPr txBox="1"/>
          <p:nvPr/>
        </p:nvSpPr>
        <p:spPr>
          <a:xfrm>
            <a:off x="298606" y="5839295"/>
            <a:ext cx="7315200" cy="412934"/>
          </a:xfrm>
          <a:prstGeom prst="rect">
            <a:avLst/>
          </a:prstGeom>
          <a:noFill/>
        </p:spPr>
        <p:txBody>
          <a:bodyPr wrap="square">
            <a:spAutoFit/>
          </a:bodyPr>
          <a:lstStyle/>
          <a:p>
            <a:pPr>
              <a:lnSpc>
                <a:spcPts val="2700"/>
              </a:lnSpc>
            </a:pPr>
            <a:r>
              <a:rPr lang="en-US" sz="1700" dirty="0">
                <a:solidFill>
                  <a:srgbClr val="3B3535"/>
                </a:solidFill>
                <a:latin typeface="Sora Light" pitchFamily="34" charset="0"/>
                <a:cs typeface="Sora Light" pitchFamily="34" charset="-120"/>
              </a:rPr>
              <a:t>Students</a:t>
            </a:r>
            <a:endParaRPr lang="en-IL" sz="1700" dirty="0">
              <a:solidFill>
                <a:srgbClr val="3B3535"/>
              </a:solidFill>
              <a:latin typeface="Sora Light" pitchFamily="34" charset="0"/>
              <a:cs typeface="Sora Light" pitchFamily="34" charset="-120"/>
            </a:endParaRPr>
          </a:p>
        </p:txBody>
      </p:sp>
      <p:sp>
        <p:nvSpPr>
          <p:cNvPr id="10" name="TextBox 9">
            <a:extLst>
              <a:ext uri="{FF2B5EF4-FFF2-40B4-BE49-F238E27FC236}">
                <a16:creationId xmlns:a16="http://schemas.microsoft.com/office/drawing/2014/main" id="{F52D1B60-2092-227C-4934-82B8A9B5FE73}"/>
              </a:ext>
            </a:extLst>
          </p:cNvPr>
          <p:cNvSpPr txBox="1"/>
          <p:nvPr/>
        </p:nvSpPr>
        <p:spPr>
          <a:xfrm>
            <a:off x="298606" y="6947300"/>
            <a:ext cx="7315200" cy="412934"/>
          </a:xfrm>
          <a:prstGeom prst="rect">
            <a:avLst/>
          </a:prstGeom>
          <a:noFill/>
        </p:spPr>
        <p:txBody>
          <a:bodyPr wrap="square">
            <a:spAutoFit/>
          </a:bodyPr>
          <a:lstStyle/>
          <a:p>
            <a:pPr>
              <a:lnSpc>
                <a:spcPts val="2700"/>
              </a:lnSpc>
            </a:pPr>
            <a:r>
              <a:rPr lang="en-US" sz="1700" dirty="0">
                <a:solidFill>
                  <a:srgbClr val="3B3535"/>
                </a:solidFill>
                <a:latin typeface="Sora Light" pitchFamily="34" charset="0"/>
                <a:cs typeface="Sora Light" pitchFamily="34" charset="-120"/>
              </a:rPr>
              <a:t>Supervisors</a:t>
            </a:r>
            <a:endParaRPr lang="en-IL" sz="1700" dirty="0">
              <a:solidFill>
                <a:srgbClr val="3B3535"/>
              </a:solidFill>
              <a:latin typeface="Sora Light" pitchFamily="34" charset="0"/>
              <a:cs typeface="Sora Light" pitchFamily="34" charset="-120"/>
            </a:endParaRPr>
          </a:p>
        </p:txBody>
      </p:sp>
      <p:sp>
        <p:nvSpPr>
          <p:cNvPr id="11" name="Rectangle 10">
            <a:extLst>
              <a:ext uri="{FF2B5EF4-FFF2-40B4-BE49-F238E27FC236}">
                <a16:creationId xmlns:a16="http://schemas.microsoft.com/office/drawing/2014/main" id="{222358A3-2A12-6F2A-C552-95694A2AB849}"/>
              </a:ext>
            </a:extLst>
          </p:cNvPr>
          <p:cNvSpPr/>
          <p:nvPr/>
        </p:nvSpPr>
        <p:spPr>
          <a:xfrm>
            <a:off x="298606" y="215757"/>
            <a:ext cx="574697" cy="412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0E7F0-5464-5F1D-333E-3A87F70A0D97}"/>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8A90B668-AC85-1BB8-03C6-73F8E8A64C82}"/>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282CBB68-A8A9-E2DF-FD18-9604964395C2}"/>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C60E51F4-A62D-7D70-6A86-EA4F103103CD}"/>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10BF8C6F-462B-78E1-87BF-FE755B8FD85E}"/>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5F28A572-81ED-D08E-DCE4-DB286141A36D}"/>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0D342108-5558-2112-E68C-DEC45F8C6A06}"/>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228712A7-8488-F2D0-F823-3ED23229C503}"/>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F6D94AB6-5A01-71F4-E9BC-41532665835A}"/>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69E81C34-7B03-9AF6-0FBC-05E14B0F306D}"/>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437ECC06-FB88-11FA-1659-2FDFD25A8B71}"/>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877EB211-38E0-A89C-340C-14D276D6CDEE}"/>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595D7DED-5296-2D11-24A0-A280068A48A4}"/>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630A3C8B-C1F8-0746-2FAC-C29154F328A3}"/>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AF920A28-F78E-0A78-6AD2-74F3DA8D9FB7}"/>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704B6D90-BDAD-EF6B-D61A-2E1E14F365A7}"/>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82ADAACF-555E-8AF1-E15A-CEAE145BAF0F}"/>
              </a:ext>
            </a:extLst>
          </p:cNvPr>
          <p:cNvSpPr/>
          <p:nvPr/>
        </p:nvSpPr>
        <p:spPr>
          <a:xfrm>
            <a:off x="5381479" y="4420736"/>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Background</a:t>
            </a:r>
            <a:endParaRPr lang="en-US" sz="1500" dirty="0">
              <a:solidFill>
                <a:srgbClr val="FF0000"/>
              </a:solidFill>
            </a:endParaRPr>
          </a:p>
        </p:txBody>
      </p:sp>
      <p:sp>
        <p:nvSpPr>
          <p:cNvPr id="20" name="Shape 18">
            <a:extLst>
              <a:ext uri="{FF2B5EF4-FFF2-40B4-BE49-F238E27FC236}">
                <a16:creationId xmlns:a16="http://schemas.microsoft.com/office/drawing/2014/main" id="{54CC6A7C-15DB-684D-022F-0F80A8CA1918}"/>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9B6B9654-7F26-D10A-79B3-E7E6BEECB715}"/>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680BA14B-F8DB-F337-4E94-181D67042C2C}"/>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797764A1-F49D-BB91-0905-E773780C013C}"/>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2DE8FDC5-2770-3B8A-4BAA-FFCF82F6F1C2}"/>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3D196A63-A41F-BAE9-68E4-0911581D1B01}"/>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096E9B14-F830-D174-0625-936D5059BE53}"/>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846F1E9B-6B0C-F4D9-63D3-014D3409BE7F}"/>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ED0FDBB4-5459-B46F-51EF-24DE79E53F61}"/>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375C3EA9-E8D9-86FC-CEE1-B622D6D23F95}"/>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4D82E254-BFD9-6A3D-2AB5-85111DD04603}"/>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9B1DD4E0-914C-4625-9FAC-A2F362505E8D}"/>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
        <p:nvSpPr>
          <p:cNvPr id="2" name="Rectangle 1">
            <a:extLst>
              <a:ext uri="{FF2B5EF4-FFF2-40B4-BE49-F238E27FC236}">
                <a16:creationId xmlns:a16="http://schemas.microsoft.com/office/drawing/2014/main" id="{9E9ACE41-F3EE-D1F6-C275-3E5885757479}"/>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633301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CA7DE37E-EA2E-571A-FB6E-B21249912AE2}"/>
              </a:ext>
            </a:extLst>
          </p:cNvPr>
          <p:cNvSpPr/>
          <p:nvPr/>
        </p:nvSpPr>
        <p:spPr>
          <a:xfrm>
            <a:off x="665842" y="997865"/>
            <a:ext cx="13113782" cy="1425416"/>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ts val="5600"/>
              </a:lnSpc>
              <a:buNone/>
            </a:pPr>
            <a:r>
              <a:rPr lang="en-US" sz="4450" dirty="0">
                <a:solidFill>
                  <a:srgbClr val="597DB9"/>
                </a:solidFill>
                <a:latin typeface="Alexandria Semi Bold" pitchFamily="34" charset="0"/>
                <a:cs typeface="Alexandria Semi Bold" pitchFamily="34" charset="-120"/>
              </a:rPr>
              <a:t>Dynamic Networks</a:t>
            </a:r>
          </a:p>
        </p:txBody>
      </p:sp>
      <p:sp>
        <p:nvSpPr>
          <p:cNvPr id="8" name="Shape 1">
            <a:extLst>
              <a:ext uri="{FF2B5EF4-FFF2-40B4-BE49-F238E27FC236}">
                <a16:creationId xmlns:a16="http://schemas.microsoft.com/office/drawing/2014/main" id="{F41601BF-0F7F-0463-6DBE-24B28A396795}"/>
              </a:ext>
            </a:extLst>
          </p:cNvPr>
          <p:cNvSpPr/>
          <p:nvPr/>
        </p:nvSpPr>
        <p:spPr>
          <a:xfrm>
            <a:off x="758309"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9" name="Text 2">
            <a:extLst>
              <a:ext uri="{FF2B5EF4-FFF2-40B4-BE49-F238E27FC236}">
                <a16:creationId xmlns:a16="http://schemas.microsoft.com/office/drawing/2014/main" id="{014BCA26-3BE5-C126-853C-5C9DFC788C73}"/>
              </a:ext>
            </a:extLst>
          </p:cNvPr>
          <p:cNvSpPr/>
          <p:nvPr/>
        </p:nvSpPr>
        <p:spPr>
          <a:xfrm>
            <a:off x="934760" y="2423281"/>
            <a:ext cx="134422"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1</a:t>
            </a:r>
            <a:endParaRPr lang="en-US" sz="2650" dirty="0"/>
          </a:p>
        </p:txBody>
      </p:sp>
      <p:sp>
        <p:nvSpPr>
          <p:cNvPr id="10" name="Text 3">
            <a:extLst>
              <a:ext uri="{FF2B5EF4-FFF2-40B4-BE49-F238E27FC236}">
                <a16:creationId xmlns:a16="http://schemas.microsoft.com/office/drawing/2014/main" id="{72AE8274-766A-E03D-D649-6F63D52DA688}"/>
              </a:ext>
            </a:extLst>
          </p:cNvPr>
          <p:cNvSpPr/>
          <p:nvPr/>
        </p:nvSpPr>
        <p:spPr>
          <a:xfrm>
            <a:off x="1462326"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Static Networks</a:t>
            </a:r>
          </a:p>
        </p:txBody>
      </p:sp>
      <p:sp>
        <p:nvSpPr>
          <p:cNvPr id="11" name="Text 4">
            <a:extLst>
              <a:ext uri="{FF2B5EF4-FFF2-40B4-BE49-F238E27FC236}">
                <a16:creationId xmlns:a16="http://schemas.microsoft.com/office/drawing/2014/main" id="{C67CDDFC-353F-A855-D28D-2B8EEBE49C5C}"/>
              </a:ext>
            </a:extLst>
          </p:cNvPr>
          <p:cNvSpPr/>
          <p:nvPr/>
        </p:nvSpPr>
        <p:spPr>
          <a:xfrm>
            <a:off x="1462326" y="2836785"/>
            <a:ext cx="3522821" cy="138684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b="1" dirty="0">
                <a:latin typeface="Sitka Text Semibold" pitchFamily="2" charset="0"/>
                <a:cs typeface="Sora Light" pitchFamily="34" charset="-120"/>
              </a:rPr>
              <a:t>Static networks capture connections at a single point in time, lacking the evolution of relationships.</a:t>
            </a:r>
          </a:p>
        </p:txBody>
      </p:sp>
      <p:sp>
        <p:nvSpPr>
          <p:cNvPr id="12" name="Shape 5">
            <a:extLst>
              <a:ext uri="{FF2B5EF4-FFF2-40B4-BE49-F238E27FC236}">
                <a16:creationId xmlns:a16="http://schemas.microsoft.com/office/drawing/2014/main" id="{ECEAA586-FFF3-1BBC-6E62-7EEFD4814953}"/>
              </a:ext>
            </a:extLst>
          </p:cNvPr>
          <p:cNvSpPr/>
          <p:nvPr/>
        </p:nvSpPr>
        <p:spPr>
          <a:xfrm>
            <a:off x="5201722"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13" name="Text 6">
            <a:extLst>
              <a:ext uri="{FF2B5EF4-FFF2-40B4-BE49-F238E27FC236}">
                <a16:creationId xmlns:a16="http://schemas.microsoft.com/office/drawing/2014/main" id="{F98AC50E-270D-0A52-AE8C-EF5758135B6B}"/>
              </a:ext>
            </a:extLst>
          </p:cNvPr>
          <p:cNvSpPr/>
          <p:nvPr/>
        </p:nvSpPr>
        <p:spPr>
          <a:xfrm>
            <a:off x="5343287" y="2423281"/>
            <a:ext cx="204192"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2</a:t>
            </a:r>
            <a:endParaRPr lang="en-US" sz="2650" dirty="0"/>
          </a:p>
        </p:txBody>
      </p:sp>
      <p:sp>
        <p:nvSpPr>
          <p:cNvPr id="14" name="Text 7">
            <a:extLst>
              <a:ext uri="{FF2B5EF4-FFF2-40B4-BE49-F238E27FC236}">
                <a16:creationId xmlns:a16="http://schemas.microsoft.com/office/drawing/2014/main" id="{1D03E72B-D6BE-85F6-F4D5-E845EE700A3A}"/>
              </a:ext>
            </a:extLst>
          </p:cNvPr>
          <p:cNvSpPr/>
          <p:nvPr/>
        </p:nvSpPr>
        <p:spPr>
          <a:xfrm>
            <a:off x="5905738"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Dynamic Networks</a:t>
            </a:r>
          </a:p>
        </p:txBody>
      </p:sp>
      <p:sp>
        <p:nvSpPr>
          <p:cNvPr id="15" name="Text 8">
            <a:extLst>
              <a:ext uri="{FF2B5EF4-FFF2-40B4-BE49-F238E27FC236}">
                <a16:creationId xmlns:a16="http://schemas.microsoft.com/office/drawing/2014/main" id="{16719BD1-CB5E-8E1C-685E-59DB28057E31}"/>
              </a:ext>
            </a:extLst>
          </p:cNvPr>
          <p:cNvSpPr/>
          <p:nvPr/>
        </p:nvSpPr>
        <p:spPr>
          <a:xfrm>
            <a:off x="5905738" y="2836785"/>
            <a:ext cx="3522821" cy="138684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b="1" dirty="0">
                <a:latin typeface="Sitka Text Semibold" pitchFamily="2" charset="0"/>
                <a:cs typeface="Sora Light" pitchFamily="34" charset="-120"/>
              </a:rPr>
              <a:t>Dynamic networks capture evolving connections over time, showing how relationships change.</a:t>
            </a:r>
          </a:p>
        </p:txBody>
      </p:sp>
      <p:sp>
        <p:nvSpPr>
          <p:cNvPr id="16" name="Shape 9">
            <a:extLst>
              <a:ext uri="{FF2B5EF4-FFF2-40B4-BE49-F238E27FC236}">
                <a16:creationId xmlns:a16="http://schemas.microsoft.com/office/drawing/2014/main" id="{F4641911-4FFF-304B-05F1-A6E731AD2BDC}"/>
              </a:ext>
            </a:extLst>
          </p:cNvPr>
          <p:cNvSpPr/>
          <p:nvPr/>
        </p:nvSpPr>
        <p:spPr>
          <a:xfrm>
            <a:off x="9645134" y="2350653"/>
            <a:ext cx="487442" cy="487442"/>
          </a:xfrm>
          <a:prstGeom prst="roundRect">
            <a:avLst>
              <a:gd name="adj" fmla="val 18669"/>
            </a:avLst>
          </a:prstGeom>
          <a:solidFill>
            <a:srgbClr val="D5DCF6"/>
          </a:solidFill>
          <a:ln w="7620">
            <a:solidFill>
              <a:srgbClr val="BBC2DC"/>
            </a:solidFill>
            <a:prstDash val="solid"/>
          </a:ln>
        </p:spPr>
        <p:txBody>
          <a:bodyPr/>
          <a:lstStyle/>
          <a:p>
            <a:endParaRPr lang="en-IL"/>
          </a:p>
        </p:txBody>
      </p:sp>
      <p:sp>
        <p:nvSpPr>
          <p:cNvPr id="17" name="Text 10">
            <a:extLst>
              <a:ext uri="{FF2B5EF4-FFF2-40B4-BE49-F238E27FC236}">
                <a16:creationId xmlns:a16="http://schemas.microsoft.com/office/drawing/2014/main" id="{E315B6A9-6462-0852-57E9-8200A11EA845}"/>
              </a:ext>
            </a:extLst>
          </p:cNvPr>
          <p:cNvSpPr/>
          <p:nvPr/>
        </p:nvSpPr>
        <p:spPr>
          <a:xfrm>
            <a:off x="9786580" y="2423281"/>
            <a:ext cx="204549" cy="342067"/>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3</a:t>
            </a:r>
            <a:endParaRPr lang="en-US" sz="2650" dirty="0"/>
          </a:p>
        </p:txBody>
      </p:sp>
      <p:sp>
        <p:nvSpPr>
          <p:cNvPr id="18" name="Text 11">
            <a:extLst>
              <a:ext uri="{FF2B5EF4-FFF2-40B4-BE49-F238E27FC236}">
                <a16:creationId xmlns:a16="http://schemas.microsoft.com/office/drawing/2014/main" id="{99F663A9-5B81-0DDB-649E-C74BC304F0AA}"/>
              </a:ext>
            </a:extLst>
          </p:cNvPr>
          <p:cNvSpPr/>
          <p:nvPr/>
        </p:nvSpPr>
        <p:spPr>
          <a:xfrm>
            <a:off x="10349151" y="2350653"/>
            <a:ext cx="2850713" cy="356235"/>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00"/>
              </a:lnSpc>
              <a:buNone/>
            </a:pPr>
            <a:r>
              <a:rPr lang="en-US" sz="2200" dirty="0">
                <a:solidFill>
                  <a:srgbClr val="587CB8"/>
                </a:solidFill>
                <a:latin typeface="Alexandria Semi Bold" pitchFamily="34" charset="0"/>
                <a:cs typeface="Alexandria Semi Bold" pitchFamily="34" charset="-120"/>
              </a:rPr>
              <a:t>Temporal Changes</a:t>
            </a:r>
          </a:p>
        </p:txBody>
      </p:sp>
      <p:sp>
        <p:nvSpPr>
          <p:cNvPr id="19" name="Text 12">
            <a:extLst>
              <a:ext uri="{FF2B5EF4-FFF2-40B4-BE49-F238E27FC236}">
                <a16:creationId xmlns:a16="http://schemas.microsoft.com/office/drawing/2014/main" id="{1F443E7A-CC50-3790-D0D6-9AF1E0526851}"/>
              </a:ext>
            </a:extLst>
          </p:cNvPr>
          <p:cNvSpPr/>
          <p:nvPr/>
        </p:nvSpPr>
        <p:spPr>
          <a:xfrm>
            <a:off x="10349151" y="2836785"/>
            <a:ext cx="3522821" cy="1733550"/>
          </a:xfrm>
          <a:prstGeom prst="rect">
            <a:avLst/>
          </a:prstGeom>
          <a:noFill/>
          <a:ln/>
        </p:spPr>
        <p:txBody>
          <a:bodyPr wrap="squar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700" b="1" dirty="0">
                <a:latin typeface="Sitka Text Semibold" pitchFamily="2" charset="0"/>
                <a:cs typeface="Sora Light" pitchFamily="34" charset="-120"/>
              </a:rPr>
              <a:t>Key factors are node proximity and temporal continuity, showing closeness and consistent representation over time.</a:t>
            </a:r>
          </a:p>
        </p:txBody>
      </p:sp>
      <p:pic>
        <p:nvPicPr>
          <p:cNvPr id="21" name="Picture 20">
            <a:extLst>
              <a:ext uri="{FF2B5EF4-FFF2-40B4-BE49-F238E27FC236}">
                <a16:creationId xmlns:a16="http://schemas.microsoft.com/office/drawing/2014/main" id="{36E63377-7A45-963B-9C8B-166961AFCAA0}"/>
              </a:ext>
            </a:extLst>
          </p:cNvPr>
          <p:cNvPicPr>
            <a:picLocks noChangeAspect="1"/>
          </p:cNvPicPr>
          <p:nvPr/>
        </p:nvPicPr>
        <p:blipFill>
          <a:blip r:embed="rId3"/>
          <a:stretch>
            <a:fillRect/>
          </a:stretch>
        </p:blipFill>
        <p:spPr>
          <a:xfrm>
            <a:off x="1976633" y="5158499"/>
            <a:ext cx="10133928" cy="2812011"/>
          </a:xfrm>
          <a:prstGeom prst="rect">
            <a:avLst/>
          </a:prstGeom>
        </p:spPr>
      </p:pic>
      <p:sp>
        <p:nvSpPr>
          <p:cNvPr id="2" name="Rectangle 1">
            <a:extLst>
              <a:ext uri="{FF2B5EF4-FFF2-40B4-BE49-F238E27FC236}">
                <a16:creationId xmlns:a16="http://schemas.microsoft.com/office/drawing/2014/main" id="{C61BD26B-A533-6ECB-F447-441DA7466358}"/>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33920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3D24-81DD-F9D4-8418-DED4AF546E4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26169CC-4517-A1F9-4ECD-535F4415277E}"/>
              </a:ext>
            </a:extLst>
          </p:cNvPr>
          <p:cNvSpPr/>
          <p:nvPr/>
        </p:nvSpPr>
        <p:spPr>
          <a:xfrm>
            <a:off x="758309" y="1216957"/>
            <a:ext cx="11513225" cy="712708"/>
          </a:xfrm>
          <a:prstGeom prst="rect">
            <a:avLst/>
          </a:prstGeom>
          <a:noFill/>
          <a:ln/>
        </p:spPr>
        <p:txBody>
          <a:bodyPr wrap="none" lIns="0" tIns="0" rIns="0" bIns="0" rtlCol="0" anchor="t"/>
          <a:lstStyle/>
          <a:p>
            <a:pPr>
              <a:lnSpc>
                <a:spcPts val="5600"/>
              </a:lnSpc>
            </a:pPr>
            <a:r>
              <a:rPr lang="en-US" sz="4450" dirty="0">
                <a:solidFill>
                  <a:srgbClr val="597DB9"/>
                </a:solidFill>
                <a:latin typeface="Alexandria Semi Bold" pitchFamily="34" charset="0"/>
                <a:cs typeface="Alexandria Semi Bold" pitchFamily="34" charset="-120"/>
              </a:rPr>
              <a:t>Dynamic Bernoulli Networks Embeddings</a:t>
            </a:r>
          </a:p>
        </p:txBody>
      </p:sp>
      <p:sp>
        <p:nvSpPr>
          <p:cNvPr id="4" name="Text 2">
            <a:extLst>
              <a:ext uri="{FF2B5EF4-FFF2-40B4-BE49-F238E27FC236}">
                <a16:creationId xmlns:a16="http://schemas.microsoft.com/office/drawing/2014/main" id="{06ADEDB3-5353-4515-C8BF-8FF8925D0D25}"/>
              </a:ext>
            </a:extLst>
          </p:cNvPr>
          <p:cNvSpPr/>
          <p:nvPr/>
        </p:nvSpPr>
        <p:spPr>
          <a:xfrm>
            <a:off x="758309" y="2351809"/>
            <a:ext cx="13317287" cy="1205763"/>
          </a:xfrm>
          <a:prstGeom prst="rect">
            <a:avLst/>
          </a:prstGeom>
          <a:noFill/>
          <a:ln/>
        </p:spPr>
        <p:txBody>
          <a:bodyPr wrap="square" lIns="0" tIns="0" rIns="0" bIns="0" rtlCol="0" anchor="t"/>
          <a:lstStyle/>
          <a:p>
            <a:r>
              <a:rPr lang="en-GB" sz="1700" b="1" dirty="0">
                <a:latin typeface="Sitka Text Semibold" pitchFamily="2" charset="0"/>
                <a:cs typeface="Sora Light" pitchFamily="34" charset="-120"/>
              </a:rPr>
              <a:t>Dynamic Bernoulli embeddings are a novel approach in dynamic network analysis aiming to expose the proximity and temporal continuity of nodes in a dynamic network. Dynamic Bernoulli embeddings are based on random walks to generate sequences of nodes. </a:t>
            </a:r>
          </a:p>
        </p:txBody>
      </p:sp>
      <p:sp>
        <p:nvSpPr>
          <p:cNvPr id="36" name="Shape 1">
            <a:hlinkClick r:id="rId3" action="ppaction://hlinksldjump"/>
            <a:extLst>
              <a:ext uri="{FF2B5EF4-FFF2-40B4-BE49-F238E27FC236}">
                <a16:creationId xmlns:a16="http://schemas.microsoft.com/office/drawing/2014/main" id="{CA9E5296-BF7E-F1F3-B639-3F8812E5B5C8}"/>
              </a:ext>
            </a:extLst>
          </p:cNvPr>
          <p:cNvSpPr/>
          <p:nvPr/>
        </p:nvSpPr>
        <p:spPr>
          <a:xfrm>
            <a:off x="758309" y="3766059"/>
            <a:ext cx="1639133"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37" name="Text 2">
            <a:extLst>
              <a:ext uri="{FF2B5EF4-FFF2-40B4-BE49-F238E27FC236}">
                <a16:creationId xmlns:a16="http://schemas.microsoft.com/office/drawing/2014/main" id="{6C70ACB9-4AB3-94D8-DC5E-4CE44EBD8461}"/>
              </a:ext>
            </a:extLst>
          </p:cNvPr>
          <p:cNvSpPr/>
          <p:nvPr/>
        </p:nvSpPr>
        <p:spPr>
          <a:xfrm>
            <a:off x="982504" y="3920008"/>
            <a:ext cx="106442"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1</a:t>
            </a:r>
            <a:endParaRPr lang="en-US" sz="2100" dirty="0"/>
          </a:p>
        </p:txBody>
      </p:sp>
      <p:sp>
        <p:nvSpPr>
          <p:cNvPr id="38" name="Text 3">
            <a:extLst>
              <a:ext uri="{FF2B5EF4-FFF2-40B4-BE49-F238E27FC236}">
                <a16:creationId xmlns:a16="http://schemas.microsoft.com/office/drawing/2014/main" id="{12DC3DB5-9C09-8191-5733-5F32FFACB70B}"/>
              </a:ext>
            </a:extLst>
          </p:cNvPr>
          <p:cNvSpPr/>
          <p:nvPr/>
        </p:nvSpPr>
        <p:spPr>
          <a:xfrm>
            <a:off x="2614017" y="372034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Random Walk</a:t>
            </a:r>
          </a:p>
        </p:txBody>
      </p:sp>
      <p:sp>
        <p:nvSpPr>
          <p:cNvPr id="39" name="Text 4">
            <a:extLst>
              <a:ext uri="{FF2B5EF4-FFF2-40B4-BE49-F238E27FC236}">
                <a16:creationId xmlns:a16="http://schemas.microsoft.com/office/drawing/2014/main" id="{4B80F813-F50C-A8D3-FB3D-C1DDA7E7D781}"/>
              </a:ext>
            </a:extLst>
          </p:cNvPr>
          <p:cNvSpPr/>
          <p:nvPr/>
        </p:nvSpPr>
        <p:spPr>
          <a:xfrm>
            <a:off x="2614017" y="4206472"/>
            <a:ext cx="4378523" cy="346710"/>
          </a:xfrm>
          <a:prstGeom prst="rect">
            <a:avLst/>
          </a:prstGeom>
          <a:noFill/>
          <a:ln/>
        </p:spPr>
        <p:txBody>
          <a:bodyPr wrap="none" lIns="0" tIns="0" rIns="0" bIns="0" rtlCol="0" anchor="t"/>
          <a:lstStyle/>
          <a:p>
            <a:pPr marL="0" indent="0" algn="l">
              <a:lnSpc>
                <a:spcPts val="2700"/>
              </a:lnSpc>
              <a:buNone/>
            </a:pPr>
            <a:r>
              <a:rPr lang="en-GB" sz="1700" b="1" dirty="0">
                <a:latin typeface="Sitka Text Semibold" pitchFamily="2" charset="0"/>
                <a:cs typeface="Sora Light" pitchFamily="34" charset="-120"/>
              </a:rPr>
              <a:t>Track the sequential context of nodes within the dynamic network.</a:t>
            </a:r>
            <a:endParaRPr lang="en-US" sz="1700" b="1" dirty="0">
              <a:latin typeface="Sitka Text Semibold" pitchFamily="2" charset="0"/>
              <a:cs typeface="Sora Light" pitchFamily="34" charset="-120"/>
            </a:endParaRPr>
          </a:p>
        </p:txBody>
      </p:sp>
      <p:sp>
        <p:nvSpPr>
          <p:cNvPr id="40" name="Shape 5">
            <a:extLst>
              <a:ext uri="{FF2B5EF4-FFF2-40B4-BE49-F238E27FC236}">
                <a16:creationId xmlns:a16="http://schemas.microsoft.com/office/drawing/2014/main" id="{ACE0776B-A5B5-4AF3-3644-68927F49E2E5}"/>
              </a:ext>
            </a:extLst>
          </p:cNvPr>
          <p:cNvSpPr/>
          <p:nvPr/>
        </p:nvSpPr>
        <p:spPr>
          <a:xfrm>
            <a:off x="2505670" y="4662051"/>
            <a:ext cx="11258193" cy="15240"/>
          </a:xfrm>
          <a:prstGeom prst="roundRect">
            <a:avLst>
              <a:gd name="adj" fmla="val 597101"/>
            </a:avLst>
          </a:prstGeom>
          <a:solidFill>
            <a:srgbClr val="BBC2DC"/>
          </a:solidFill>
          <a:ln/>
        </p:spPr>
        <p:txBody>
          <a:bodyPr/>
          <a:lstStyle/>
          <a:p>
            <a:endParaRPr lang="en-IL"/>
          </a:p>
        </p:txBody>
      </p:sp>
      <p:sp>
        <p:nvSpPr>
          <p:cNvPr id="41" name="Shape 6">
            <a:hlinkClick r:id="rId4" action="ppaction://hlinksldjump"/>
            <a:extLst>
              <a:ext uri="{FF2B5EF4-FFF2-40B4-BE49-F238E27FC236}">
                <a16:creationId xmlns:a16="http://schemas.microsoft.com/office/drawing/2014/main" id="{16764763-D937-DC1A-1ECE-45A3B741FAA9}"/>
              </a:ext>
            </a:extLst>
          </p:cNvPr>
          <p:cNvSpPr/>
          <p:nvPr/>
        </p:nvSpPr>
        <p:spPr>
          <a:xfrm>
            <a:off x="758309" y="4780686"/>
            <a:ext cx="3278386"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42" name="Text 7">
            <a:extLst>
              <a:ext uri="{FF2B5EF4-FFF2-40B4-BE49-F238E27FC236}">
                <a16:creationId xmlns:a16="http://schemas.microsoft.com/office/drawing/2014/main" id="{ACBE6406-DFA3-1F2D-95BD-F229E0C1FAFE}"/>
              </a:ext>
            </a:extLst>
          </p:cNvPr>
          <p:cNvSpPr/>
          <p:nvPr/>
        </p:nvSpPr>
        <p:spPr>
          <a:xfrm>
            <a:off x="874038" y="5049119"/>
            <a:ext cx="161687"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2</a:t>
            </a:r>
            <a:endParaRPr lang="en-US" sz="2100" dirty="0"/>
          </a:p>
        </p:txBody>
      </p:sp>
      <p:sp>
        <p:nvSpPr>
          <p:cNvPr id="43" name="Text 8">
            <a:extLst>
              <a:ext uri="{FF2B5EF4-FFF2-40B4-BE49-F238E27FC236}">
                <a16:creationId xmlns:a16="http://schemas.microsoft.com/office/drawing/2014/main" id="{98993669-AA2B-BBBA-77DE-3EE7594937A5}"/>
              </a:ext>
            </a:extLst>
          </p:cNvPr>
          <p:cNvSpPr/>
          <p:nvPr/>
        </p:nvSpPr>
        <p:spPr>
          <a:xfrm>
            <a:off x="4253270" y="481716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Calculating Loss using Negative Sampling</a:t>
            </a:r>
          </a:p>
        </p:txBody>
      </p:sp>
      <p:sp>
        <p:nvSpPr>
          <p:cNvPr id="44" name="Text 9">
            <a:extLst>
              <a:ext uri="{FF2B5EF4-FFF2-40B4-BE49-F238E27FC236}">
                <a16:creationId xmlns:a16="http://schemas.microsoft.com/office/drawing/2014/main" id="{286457C3-6A78-4D03-6DC9-6D31B5619E54}"/>
              </a:ext>
            </a:extLst>
          </p:cNvPr>
          <p:cNvSpPr/>
          <p:nvPr/>
        </p:nvSpPr>
        <p:spPr>
          <a:xfrm>
            <a:off x="4253270" y="5303294"/>
            <a:ext cx="8774361" cy="346710"/>
          </a:xfrm>
          <a:prstGeom prst="rect">
            <a:avLst/>
          </a:prstGeom>
          <a:noFill/>
          <a:ln/>
        </p:spPr>
        <p:txBody>
          <a:bodyPr wrap="none" lIns="0" tIns="0" rIns="0" bIns="0" rtlCol="0" anchor="t"/>
          <a:lstStyle/>
          <a:p>
            <a:pPr marL="0" indent="0" algn="l">
              <a:lnSpc>
                <a:spcPts val="2700"/>
              </a:lnSpc>
              <a:buNone/>
            </a:pPr>
            <a:r>
              <a:rPr lang="en-GB" sz="1700" b="1" dirty="0">
                <a:latin typeface="Sitka Text Semibold" pitchFamily="2" charset="0"/>
                <a:cs typeface="Sora Light" pitchFamily="34" charset="-120"/>
              </a:rPr>
              <a:t>Calculate loss elements and utilizing negative sampling.</a:t>
            </a:r>
            <a:endParaRPr lang="en-US" sz="1700" b="1" dirty="0">
              <a:latin typeface="Sitka Text Semibold" pitchFamily="2" charset="0"/>
              <a:cs typeface="Sora Light" pitchFamily="34" charset="-120"/>
            </a:endParaRPr>
          </a:p>
        </p:txBody>
      </p:sp>
      <p:sp>
        <p:nvSpPr>
          <p:cNvPr id="45" name="Shape 10">
            <a:extLst>
              <a:ext uri="{FF2B5EF4-FFF2-40B4-BE49-F238E27FC236}">
                <a16:creationId xmlns:a16="http://schemas.microsoft.com/office/drawing/2014/main" id="{6080454B-CED2-63D5-8E73-9777F6E8C434}"/>
              </a:ext>
            </a:extLst>
          </p:cNvPr>
          <p:cNvSpPr/>
          <p:nvPr/>
        </p:nvSpPr>
        <p:spPr>
          <a:xfrm>
            <a:off x="4144923" y="5686954"/>
            <a:ext cx="9618940" cy="15240"/>
          </a:xfrm>
          <a:prstGeom prst="roundRect">
            <a:avLst>
              <a:gd name="adj" fmla="val 597101"/>
            </a:avLst>
          </a:prstGeom>
          <a:solidFill>
            <a:srgbClr val="BBC2DC"/>
          </a:solidFill>
          <a:ln/>
        </p:spPr>
        <p:txBody>
          <a:bodyPr/>
          <a:lstStyle/>
          <a:p>
            <a:endParaRPr lang="en-IL"/>
          </a:p>
        </p:txBody>
      </p:sp>
      <p:sp>
        <p:nvSpPr>
          <p:cNvPr id="46" name="Shape 11">
            <a:extLst>
              <a:ext uri="{FF2B5EF4-FFF2-40B4-BE49-F238E27FC236}">
                <a16:creationId xmlns:a16="http://schemas.microsoft.com/office/drawing/2014/main" id="{D904FEA0-AB2D-5C5A-C94C-93CDBA7564CE}"/>
              </a:ext>
            </a:extLst>
          </p:cNvPr>
          <p:cNvSpPr/>
          <p:nvPr/>
        </p:nvSpPr>
        <p:spPr>
          <a:xfrm>
            <a:off x="758309" y="5843454"/>
            <a:ext cx="4917638"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47" name="Text 12">
            <a:extLst>
              <a:ext uri="{FF2B5EF4-FFF2-40B4-BE49-F238E27FC236}">
                <a16:creationId xmlns:a16="http://schemas.microsoft.com/office/drawing/2014/main" id="{51B20E47-214C-2F9B-F90E-33D62D91EB45}"/>
              </a:ext>
            </a:extLst>
          </p:cNvPr>
          <p:cNvSpPr/>
          <p:nvPr/>
        </p:nvSpPr>
        <p:spPr>
          <a:xfrm>
            <a:off x="838668" y="6021179"/>
            <a:ext cx="161925"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3</a:t>
            </a:r>
            <a:endParaRPr lang="en-US" sz="2100" dirty="0"/>
          </a:p>
        </p:txBody>
      </p:sp>
      <p:sp>
        <p:nvSpPr>
          <p:cNvPr id="48" name="Text 13">
            <a:extLst>
              <a:ext uri="{FF2B5EF4-FFF2-40B4-BE49-F238E27FC236}">
                <a16:creationId xmlns:a16="http://schemas.microsoft.com/office/drawing/2014/main" id="{BE01E6A6-9072-2642-D5FD-C51A3FCE230D}"/>
              </a:ext>
            </a:extLst>
          </p:cNvPr>
          <p:cNvSpPr/>
          <p:nvPr/>
        </p:nvSpPr>
        <p:spPr>
          <a:xfrm>
            <a:off x="5892522" y="587288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Loss Optimization</a:t>
            </a:r>
          </a:p>
        </p:txBody>
      </p:sp>
      <p:sp>
        <p:nvSpPr>
          <p:cNvPr id="49" name="Text 14">
            <a:extLst>
              <a:ext uri="{FF2B5EF4-FFF2-40B4-BE49-F238E27FC236}">
                <a16:creationId xmlns:a16="http://schemas.microsoft.com/office/drawing/2014/main" id="{ADA9A628-E0CD-2A95-7121-EC3F00F5147A}"/>
              </a:ext>
            </a:extLst>
          </p:cNvPr>
          <p:cNvSpPr/>
          <p:nvPr/>
        </p:nvSpPr>
        <p:spPr>
          <a:xfrm>
            <a:off x="5892522" y="6297368"/>
            <a:ext cx="6004952" cy="346710"/>
          </a:xfrm>
          <a:prstGeom prst="rect">
            <a:avLst/>
          </a:prstGeom>
          <a:noFill/>
          <a:ln/>
        </p:spPr>
        <p:txBody>
          <a:bodyPr wrap="none" lIns="0" tIns="0" rIns="0" bIns="0" rtlCol="0" anchor="t"/>
          <a:lstStyle/>
          <a:p>
            <a:pPr marL="0" indent="0" algn="l">
              <a:lnSpc>
                <a:spcPts val="2700"/>
              </a:lnSpc>
              <a:buNone/>
            </a:pPr>
            <a:r>
              <a:rPr lang="en-GB" sz="1700" b="1" dirty="0">
                <a:latin typeface="Sitka Text Semibold" pitchFamily="2" charset="0"/>
                <a:cs typeface="Sora Light" pitchFamily="34" charset="-120"/>
              </a:rPr>
              <a:t>Minimize the loss function using the SGD algorithm.</a:t>
            </a:r>
            <a:endParaRPr lang="en-US" sz="1700" b="1" dirty="0">
              <a:latin typeface="Sitka Text Semibold" pitchFamily="2" charset="0"/>
              <a:cs typeface="Sora Light" pitchFamily="34" charset="-120"/>
            </a:endParaRPr>
          </a:p>
        </p:txBody>
      </p:sp>
      <p:sp>
        <p:nvSpPr>
          <p:cNvPr id="50" name="Shape 15">
            <a:extLst>
              <a:ext uri="{FF2B5EF4-FFF2-40B4-BE49-F238E27FC236}">
                <a16:creationId xmlns:a16="http://schemas.microsoft.com/office/drawing/2014/main" id="{046D7DCC-F5A9-C5D9-9042-0365EE71262A}"/>
              </a:ext>
            </a:extLst>
          </p:cNvPr>
          <p:cNvSpPr/>
          <p:nvPr/>
        </p:nvSpPr>
        <p:spPr>
          <a:xfrm>
            <a:off x="5784175" y="6732399"/>
            <a:ext cx="7979688" cy="15240"/>
          </a:xfrm>
          <a:prstGeom prst="roundRect">
            <a:avLst>
              <a:gd name="adj" fmla="val 597101"/>
            </a:avLst>
          </a:prstGeom>
          <a:solidFill>
            <a:srgbClr val="BBC2DC"/>
          </a:solidFill>
          <a:ln/>
        </p:spPr>
        <p:txBody>
          <a:bodyPr/>
          <a:lstStyle/>
          <a:p>
            <a:endParaRPr lang="en-IL"/>
          </a:p>
        </p:txBody>
      </p:sp>
      <p:sp>
        <p:nvSpPr>
          <p:cNvPr id="51" name="Shape 16">
            <a:extLst>
              <a:ext uri="{FF2B5EF4-FFF2-40B4-BE49-F238E27FC236}">
                <a16:creationId xmlns:a16="http://schemas.microsoft.com/office/drawing/2014/main" id="{AD8B4F5E-A3E4-D08F-C620-DE4E38CFC1FD}"/>
              </a:ext>
            </a:extLst>
          </p:cNvPr>
          <p:cNvSpPr/>
          <p:nvPr/>
        </p:nvSpPr>
        <p:spPr>
          <a:xfrm>
            <a:off x="758309" y="6896965"/>
            <a:ext cx="6556891" cy="900000"/>
          </a:xfrm>
          <a:prstGeom prst="roundRect">
            <a:avLst>
              <a:gd name="adj" fmla="val 7188"/>
            </a:avLst>
          </a:prstGeom>
          <a:solidFill>
            <a:srgbClr val="D5DCF6"/>
          </a:solidFill>
          <a:ln w="7620">
            <a:solidFill>
              <a:srgbClr val="BBC2DC"/>
            </a:solidFill>
            <a:prstDash val="solid"/>
          </a:ln>
        </p:spPr>
        <p:txBody>
          <a:bodyPr/>
          <a:lstStyle/>
          <a:p>
            <a:endParaRPr lang="en-IL"/>
          </a:p>
        </p:txBody>
      </p:sp>
      <p:sp>
        <p:nvSpPr>
          <p:cNvPr id="52" name="Text 17">
            <a:extLst>
              <a:ext uri="{FF2B5EF4-FFF2-40B4-BE49-F238E27FC236}">
                <a16:creationId xmlns:a16="http://schemas.microsoft.com/office/drawing/2014/main" id="{B28CE43A-DF17-3733-11DE-1617AEDEF1FE}"/>
              </a:ext>
            </a:extLst>
          </p:cNvPr>
          <p:cNvSpPr/>
          <p:nvPr/>
        </p:nvSpPr>
        <p:spPr>
          <a:xfrm>
            <a:off x="838668" y="7179645"/>
            <a:ext cx="163354" cy="433388"/>
          </a:xfrm>
          <a:prstGeom prst="rect">
            <a:avLst/>
          </a:prstGeom>
          <a:noFill/>
          <a:ln/>
        </p:spPr>
        <p:txBody>
          <a:bodyPr wrap="none" lIns="0" tIns="0" rIns="0" bIns="0" rtlCol="0" anchor="t"/>
          <a:lstStyle/>
          <a:p>
            <a:pPr marL="0" indent="0" algn="ctr">
              <a:lnSpc>
                <a:spcPts val="3400"/>
              </a:lnSpc>
              <a:buNone/>
            </a:pPr>
            <a:r>
              <a:rPr lang="en-US" sz="2100" dirty="0">
                <a:solidFill>
                  <a:srgbClr val="3B3535"/>
                </a:solidFill>
                <a:latin typeface="Alexandria Semi Bold" pitchFamily="34" charset="0"/>
                <a:ea typeface="Alexandria Semi Bold" pitchFamily="34" charset="-122"/>
                <a:cs typeface="Alexandria Semi Bold" pitchFamily="34" charset="-120"/>
              </a:rPr>
              <a:t>4</a:t>
            </a:r>
            <a:endParaRPr lang="en-US" sz="2100" dirty="0"/>
          </a:p>
        </p:txBody>
      </p:sp>
      <p:sp>
        <p:nvSpPr>
          <p:cNvPr id="53" name="Text 18">
            <a:extLst>
              <a:ext uri="{FF2B5EF4-FFF2-40B4-BE49-F238E27FC236}">
                <a16:creationId xmlns:a16="http://schemas.microsoft.com/office/drawing/2014/main" id="{D59AB8B2-74D7-BD98-1F16-A50D2D313420}"/>
              </a:ext>
            </a:extLst>
          </p:cNvPr>
          <p:cNvSpPr/>
          <p:nvPr/>
        </p:nvSpPr>
        <p:spPr>
          <a:xfrm>
            <a:off x="7531775" y="692860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Context Update</a:t>
            </a:r>
          </a:p>
        </p:txBody>
      </p:sp>
      <p:sp>
        <p:nvSpPr>
          <p:cNvPr id="54" name="Text 19">
            <a:extLst>
              <a:ext uri="{FF2B5EF4-FFF2-40B4-BE49-F238E27FC236}">
                <a16:creationId xmlns:a16="http://schemas.microsoft.com/office/drawing/2014/main" id="{9A7C25AB-D070-4AE5-9708-9D015F74B2DA}"/>
              </a:ext>
            </a:extLst>
          </p:cNvPr>
          <p:cNvSpPr/>
          <p:nvPr/>
        </p:nvSpPr>
        <p:spPr>
          <a:xfrm>
            <a:off x="7531775" y="7414739"/>
            <a:ext cx="4063841"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Updating context vector to each node in the temporal graph.</a:t>
            </a:r>
          </a:p>
        </p:txBody>
      </p:sp>
      <p:sp>
        <p:nvSpPr>
          <p:cNvPr id="56" name="Shape 15">
            <a:extLst>
              <a:ext uri="{FF2B5EF4-FFF2-40B4-BE49-F238E27FC236}">
                <a16:creationId xmlns:a16="http://schemas.microsoft.com/office/drawing/2014/main" id="{DEC1698E-3E0F-7F39-AD53-6B0328DAD3DC}"/>
              </a:ext>
            </a:extLst>
          </p:cNvPr>
          <p:cNvSpPr/>
          <p:nvPr/>
        </p:nvSpPr>
        <p:spPr>
          <a:xfrm>
            <a:off x="7371952" y="7796965"/>
            <a:ext cx="6445647" cy="14400"/>
          </a:xfrm>
          <a:prstGeom prst="roundRect">
            <a:avLst>
              <a:gd name="adj" fmla="val 597101"/>
            </a:avLst>
          </a:prstGeom>
          <a:solidFill>
            <a:srgbClr val="BBC2DC"/>
          </a:solidFill>
          <a:ln/>
        </p:spPr>
        <p:txBody>
          <a:bodyPr/>
          <a:lstStyle/>
          <a:p>
            <a:endParaRPr lang="en-IL"/>
          </a:p>
        </p:txBody>
      </p:sp>
      <p:sp>
        <p:nvSpPr>
          <p:cNvPr id="3" name="Rectangle 2">
            <a:extLst>
              <a:ext uri="{FF2B5EF4-FFF2-40B4-BE49-F238E27FC236}">
                <a16:creationId xmlns:a16="http://schemas.microsoft.com/office/drawing/2014/main" id="{850A66F9-8981-F5F5-4586-56FF576B18C6}"/>
              </a:ext>
            </a:extLst>
          </p:cNvPr>
          <p:cNvSpPr/>
          <p:nvPr/>
        </p:nvSpPr>
        <p:spPr>
          <a:xfrm>
            <a:off x="298606" y="215757"/>
            <a:ext cx="574697" cy="412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65213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02230A-C54F-8578-91AC-1C37DA4644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275A6C6-5110-8752-2B05-8D54B0E5240F}"/>
              </a:ext>
            </a:extLst>
          </p:cNvPr>
          <p:cNvSpPr/>
          <p:nvPr/>
        </p:nvSpPr>
        <p:spPr>
          <a:xfrm>
            <a:off x="1456951" y="1343847"/>
            <a:ext cx="11513225"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Random Walks for Network Exploration</a:t>
            </a:r>
          </a:p>
        </p:txBody>
      </p:sp>
      <p:sp>
        <p:nvSpPr>
          <p:cNvPr id="3" name="Text 1">
            <a:extLst>
              <a:ext uri="{FF2B5EF4-FFF2-40B4-BE49-F238E27FC236}">
                <a16:creationId xmlns:a16="http://schemas.microsoft.com/office/drawing/2014/main" id="{BC23B234-E18D-8196-6AA7-A184EBC2033D}"/>
              </a:ext>
            </a:extLst>
          </p:cNvPr>
          <p:cNvSpPr/>
          <p:nvPr/>
        </p:nvSpPr>
        <p:spPr>
          <a:xfrm>
            <a:off x="758309" y="2666367"/>
            <a:ext cx="3604022" cy="356235"/>
          </a:xfrm>
          <a:prstGeom prst="rect">
            <a:avLst/>
          </a:prstGeom>
          <a:noFill/>
          <a:ln/>
        </p:spPr>
        <p:txBody>
          <a:bodyPr wrap="none" lIns="0" tIns="0" rIns="0" bIns="0" rtlCol="0" anchor="t"/>
          <a:lstStyle/>
          <a:p>
            <a:pPr marL="0" indent="0">
              <a:lnSpc>
                <a:spcPts val="2800"/>
              </a:lnSpc>
              <a:buNone/>
            </a:pPr>
            <a:r>
              <a:rPr lang="en-US" sz="2200" dirty="0">
                <a:solidFill>
                  <a:srgbClr val="587CB8"/>
                </a:solidFill>
                <a:latin typeface="Alexandria Semi Bold" pitchFamily="34" charset="0"/>
                <a:cs typeface="Alexandria Semi Bold" pitchFamily="34" charset="-120"/>
              </a:rPr>
              <a:t>What is a Random Walk?</a:t>
            </a:r>
          </a:p>
        </p:txBody>
      </p:sp>
      <p:sp>
        <p:nvSpPr>
          <p:cNvPr id="4" name="Text 2">
            <a:extLst>
              <a:ext uri="{FF2B5EF4-FFF2-40B4-BE49-F238E27FC236}">
                <a16:creationId xmlns:a16="http://schemas.microsoft.com/office/drawing/2014/main" id="{832FE635-C50F-DF04-AF36-11F4C1B8A94F}"/>
              </a:ext>
            </a:extLst>
          </p:cNvPr>
          <p:cNvSpPr/>
          <p:nvPr/>
        </p:nvSpPr>
        <p:spPr>
          <a:xfrm>
            <a:off x="758309" y="3239176"/>
            <a:ext cx="6292572" cy="1040130"/>
          </a:xfrm>
          <a:prstGeom prst="rect">
            <a:avLst/>
          </a:prstGeom>
          <a:noFill/>
          <a:ln/>
        </p:spPr>
        <p:txBody>
          <a:bodyPr wrap="square" lIns="0" tIns="0" rIns="0" bIns="0" rtlCol="0" anchor="t"/>
          <a:lstStyle/>
          <a:p>
            <a:pPr marL="0" indent="0">
              <a:lnSpc>
                <a:spcPts val="2700"/>
              </a:lnSpc>
              <a:buNone/>
            </a:pPr>
            <a:r>
              <a:rPr lang="en-US" sz="1700" b="1" dirty="0">
                <a:latin typeface="Sitka Text Semibold" pitchFamily="2" charset="0"/>
                <a:cs typeface="Sora Light" pitchFamily="34" charset="-120"/>
              </a:rPr>
              <a:t>A random walk is a stochastic process that generates a path through a graph. At each step, the next node is chosen randomly from the current node's neighbors.</a:t>
            </a:r>
          </a:p>
        </p:txBody>
      </p:sp>
      <p:sp>
        <p:nvSpPr>
          <p:cNvPr id="20" name="Text 5">
            <a:extLst>
              <a:ext uri="{FF2B5EF4-FFF2-40B4-BE49-F238E27FC236}">
                <a16:creationId xmlns:a16="http://schemas.microsoft.com/office/drawing/2014/main" id="{EA5B102A-5A8F-5B90-5AFE-DE1CCFB5F2A5}"/>
              </a:ext>
            </a:extLst>
          </p:cNvPr>
          <p:cNvSpPr/>
          <p:nvPr/>
        </p:nvSpPr>
        <p:spPr>
          <a:xfrm>
            <a:off x="7587139" y="266636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Key Advantages</a:t>
            </a:r>
          </a:p>
        </p:txBody>
      </p:sp>
      <p:sp>
        <p:nvSpPr>
          <p:cNvPr id="22" name="Text 6">
            <a:extLst>
              <a:ext uri="{FF2B5EF4-FFF2-40B4-BE49-F238E27FC236}">
                <a16:creationId xmlns:a16="http://schemas.microsoft.com/office/drawing/2014/main" id="{80A2B70D-7A66-7620-53D2-36D998E6EB80}"/>
              </a:ext>
            </a:extLst>
          </p:cNvPr>
          <p:cNvSpPr/>
          <p:nvPr/>
        </p:nvSpPr>
        <p:spPr>
          <a:xfrm>
            <a:off x="7587139" y="3239176"/>
            <a:ext cx="6292572" cy="1040130"/>
          </a:xfrm>
          <a:prstGeom prst="rect">
            <a:avLst/>
          </a:prstGeom>
          <a:noFill/>
          <a:ln/>
        </p:spPr>
        <p:txBody>
          <a:bodyPr wrap="square" lIns="0" tIns="0" rIns="0" bIns="0" rtlCol="0" anchor="t"/>
          <a:lstStyle/>
          <a:p>
            <a:pPr marL="0" indent="0">
              <a:lnSpc>
                <a:spcPts val="2700"/>
              </a:lnSpc>
              <a:buNone/>
            </a:pPr>
            <a:r>
              <a:rPr lang="en-US" sz="1700" b="1" dirty="0">
                <a:latin typeface="Sitka Text Semibold" pitchFamily="2" charset="0"/>
                <a:cs typeface="Sora Light" pitchFamily="34" charset="-120"/>
              </a:rPr>
              <a:t>Enabling efficient sampling of large networks, especially when global computations are impractical or computationally expensive.</a:t>
            </a:r>
          </a:p>
        </p:txBody>
      </p:sp>
      <p:sp>
        <p:nvSpPr>
          <p:cNvPr id="7" name="Text 3">
            <a:extLst>
              <a:ext uri="{FF2B5EF4-FFF2-40B4-BE49-F238E27FC236}">
                <a16:creationId xmlns:a16="http://schemas.microsoft.com/office/drawing/2014/main" id="{891D8DBA-9879-06DF-1043-4162F3753EE7}"/>
              </a:ext>
            </a:extLst>
          </p:cNvPr>
          <p:cNvSpPr/>
          <p:nvPr/>
        </p:nvSpPr>
        <p:spPr>
          <a:xfrm>
            <a:off x="753761" y="4787474"/>
            <a:ext cx="366105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Random Walk vs. Probability</a:t>
            </a:r>
          </a:p>
        </p:txBody>
      </p:sp>
      <p:sp>
        <p:nvSpPr>
          <p:cNvPr id="8" name="Text 4">
            <a:extLst>
              <a:ext uri="{FF2B5EF4-FFF2-40B4-BE49-F238E27FC236}">
                <a16:creationId xmlns:a16="http://schemas.microsoft.com/office/drawing/2014/main" id="{778A8666-86F1-2896-AF65-E82B90718788}"/>
              </a:ext>
            </a:extLst>
          </p:cNvPr>
          <p:cNvSpPr/>
          <p:nvPr/>
        </p:nvSpPr>
        <p:spPr>
          <a:xfrm>
            <a:off x="758309" y="5360283"/>
            <a:ext cx="6292572" cy="2263142"/>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Each step to a neighbouring node is determined by probabilistic transitions. These probabilistic movements capture the co-occurrence frequencies of nodes, which are then leveraged to learn robust low-dimensional embeddings.</a:t>
            </a:r>
            <a:endParaRPr lang="en-US" sz="1700" b="1" dirty="0">
              <a:latin typeface="Sitka Text Semibold" pitchFamily="2" charset="0"/>
              <a:cs typeface="Sora Light" pitchFamily="34" charset="-120"/>
            </a:endParaRPr>
          </a:p>
        </p:txBody>
      </p:sp>
      <p:pic>
        <p:nvPicPr>
          <p:cNvPr id="1030" name="Picture 6" descr="Paper Review: “DeepWalk: Online Learning of Social Representations” | by  Anh Tuan | Medium">
            <a:extLst>
              <a:ext uri="{FF2B5EF4-FFF2-40B4-BE49-F238E27FC236}">
                <a16:creationId xmlns:a16="http://schemas.microsoft.com/office/drawing/2014/main" id="{F21FF2BE-01AB-83B1-B9E5-FE00C29FC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132" y="5095699"/>
            <a:ext cx="7442586" cy="1620297"/>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Curved Up 10">
            <a:hlinkClick r:id="rId4" action="ppaction://hlinksldjump"/>
            <a:extLst>
              <a:ext uri="{FF2B5EF4-FFF2-40B4-BE49-F238E27FC236}">
                <a16:creationId xmlns:a16="http://schemas.microsoft.com/office/drawing/2014/main" id="{B6821B2B-8D9D-5CB7-B57F-E08C1A00EA56}"/>
              </a:ext>
            </a:extLst>
          </p:cNvPr>
          <p:cNvSpPr/>
          <p:nvPr/>
        </p:nvSpPr>
        <p:spPr>
          <a:xfrm>
            <a:off x="13879711" y="7792948"/>
            <a:ext cx="503434" cy="339047"/>
          </a:xfrm>
          <a:prstGeom prst="curvedUpArrow">
            <a:avLst/>
          </a:prstGeom>
          <a:solidFill>
            <a:srgbClr val="D5DCF6"/>
          </a:solidFill>
          <a:ln w="7620">
            <a:solidFill>
              <a:srgbClr val="BBC2DC"/>
            </a:solidFill>
            <a:prstDash val="solid"/>
          </a:ln>
        </p:spPr>
        <p:txBody>
          <a:bodyPr/>
          <a:lstStyle/>
          <a:p>
            <a:endParaRPr lang="en-IL">
              <a:solidFill>
                <a:schemeClr val="tx1"/>
              </a:solidFill>
            </a:endParaRPr>
          </a:p>
        </p:txBody>
      </p:sp>
      <p:sp>
        <p:nvSpPr>
          <p:cNvPr id="5" name="Rectangle 4">
            <a:extLst>
              <a:ext uri="{FF2B5EF4-FFF2-40B4-BE49-F238E27FC236}">
                <a16:creationId xmlns:a16="http://schemas.microsoft.com/office/drawing/2014/main" id="{A572E124-8038-1EC7-2645-A8045ED04F01}"/>
              </a:ext>
            </a:extLst>
          </p:cNvPr>
          <p:cNvSpPr/>
          <p:nvPr/>
        </p:nvSpPr>
        <p:spPr>
          <a:xfrm>
            <a:off x="298606" y="215757"/>
            <a:ext cx="574697" cy="412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548814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2A8DD-5A0C-2FC5-AC20-A82909DB3725}"/>
              </a:ext>
            </a:extLst>
          </p:cNvPr>
          <p:cNvPicPr>
            <a:picLocks noChangeAspect="1"/>
          </p:cNvPicPr>
          <p:nvPr/>
        </p:nvPicPr>
        <p:blipFill>
          <a:blip r:embed="rId2"/>
          <a:stretch>
            <a:fillRect/>
          </a:stretch>
        </p:blipFill>
        <p:spPr>
          <a:xfrm>
            <a:off x="760926" y="3341135"/>
            <a:ext cx="9489048" cy="3952380"/>
          </a:xfrm>
          <a:prstGeom prst="rect">
            <a:avLst/>
          </a:prstGeom>
        </p:spPr>
      </p:pic>
      <p:sp>
        <p:nvSpPr>
          <p:cNvPr id="4" name="Text 0">
            <a:extLst>
              <a:ext uri="{FF2B5EF4-FFF2-40B4-BE49-F238E27FC236}">
                <a16:creationId xmlns:a16="http://schemas.microsoft.com/office/drawing/2014/main" id="{2280E267-AE8F-1245-A372-FE37A0081F7E}"/>
              </a:ext>
            </a:extLst>
          </p:cNvPr>
          <p:cNvSpPr/>
          <p:nvPr/>
        </p:nvSpPr>
        <p:spPr>
          <a:xfrm>
            <a:off x="1241194" y="651878"/>
            <a:ext cx="11513225" cy="712708"/>
          </a:xfrm>
          <a:prstGeom prst="rect">
            <a:avLst/>
          </a:prstGeom>
          <a:noFill/>
          <a:ln/>
        </p:spPr>
        <p:txBody>
          <a:bodyPr wrap="none" lIns="0" tIns="0" rIns="0" bIns="0" rtlCol="0" anchor="t"/>
          <a:lstStyle/>
          <a:p>
            <a:pPr algn="ctr">
              <a:lnSpc>
                <a:spcPts val="5600"/>
              </a:lnSpc>
            </a:pPr>
            <a:r>
              <a:rPr lang="en-US" sz="4450" dirty="0">
                <a:solidFill>
                  <a:srgbClr val="597DB9"/>
                </a:solidFill>
                <a:latin typeface="Alexandria Semi Bold" pitchFamily="34" charset="0"/>
                <a:cs typeface="Alexandria Semi Bold" pitchFamily="34" charset="-120"/>
              </a:rPr>
              <a:t>Learning Graphs By Sampling</a:t>
            </a:r>
          </a:p>
        </p:txBody>
      </p:sp>
      <p:sp>
        <p:nvSpPr>
          <p:cNvPr id="5" name="Arrow: Curved Up 4">
            <a:hlinkClick r:id="rId3" action="ppaction://hlinksldjump"/>
            <a:extLst>
              <a:ext uri="{FF2B5EF4-FFF2-40B4-BE49-F238E27FC236}">
                <a16:creationId xmlns:a16="http://schemas.microsoft.com/office/drawing/2014/main" id="{9004175E-C935-7868-7897-50CF2ED3DBD1}"/>
              </a:ext>
            </a:extLst>
          </p:cNvPr>
          <p:cNvSpPr/>
          <p:nvPr/>
        </p:nvSpPr>
        <p:spPr>
          <a:xfrm>
            <a:off x="13879711" y="7792948"/>
            <a:ext cx="503434" cy="339047"/>
          </a:xfrm>
          <a:prstGeom prst="curvedUpArrow">
            <a:avLst/>
          </a:prstGeom>
          <a:solidFill>
            <a:srgbClr val="D5DCF6"/>
          </a:solidFill>
          <a:ln w="7620">
            <a:solidFill>
              <a:srgbClr val="BBC2DC"/>
            </a:solidFill>
            <a:prstDash val="solid"/>
          </a:ln>
        </p:spPr>
        <p:txBody>
          <a:bodyPr/>
          <a:lstStyle/>
          <a:p>
            <a:endParaRPr lang="en-IL">
              <a:solidFill>
                <a:schemeClr val="tx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02FEE72-404C-5B0E-5087-C328EFF159C1}"/>
                  </a:ext>
                </a:extLst>
              </p:cNvPr>
              <p:cNvSpPr txBox="1"/>
              <p:nvPr/>
            </p:nvSpPr>
            <p:spPr>
              <a:xfrm>
                <a:off x="10086975" y="5139626"/>
                <a:ext cx="4543425" cy="4965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L" sz="2400" smtClean="0">
                          <a:latin typeface="Cambria Math" panose="02040503050406030204" pitchFamily="18" charset="0"/>
                        </a:rPr>
                        <m:t>ℒ</m:t>
                      </m:r>
                      <m:r>
                        <a:rPr lang="en-IL" sz="2400" i="1">
                          <a:latin typeface="Cambria Math" panose="02040503050406030204" pitchFamily="18" charset="0"/>
                        </a:rPr>
                        <m:t> </m:t>
                      </m:r>
                      <m:r>
                        <a:rPr lang="en-IL" sz="2400" i="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a:rPr lang="en-US" sz="2400" b="0" i="1" smtClean="0">
                              <a:latin typeface="Cambria Math" panose="02040503050406030204" pitchFamily="18" charset="0"/>
                            </a:rPr>
                            <m:t>𝛼</m:t>
                          </m:r>
                        </m:sub>
                      </m:sSub>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pos</m:t>
                          </m:r>
                        </m:sub>
                      </m:sSub>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neg</m:t>
                          </m:r>
                        </m:sub>
                      </m:sSub>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IL" sz="2400">
                              <a:latin typeface="Cambria Math" panose="02040503050406030204" pitchFamily="18" charset="0"/>
                            </a:rPr>
                            <m:t>ℒ</m:t>
                          </m:r>
                        </m:e>
                        <m:sub>
                          <m:r>
                            <m:rPr>
                              <m:sty m:val="p"/>
                            </m:rPr>
                            <a:rPr lang="en-US" sz="2400" b="0" i="0" smtClean="0">
                              <a:latin typeface="Cambria Math" panose="02040503050406030204" pitchFamily="18" charset="0"/>
                            </a:rPr>
                            <m:t>y</m:t>
                          </m:r>
                        </m:sub>
                      </m:sSub>
                    </m:oMath>
                  </m:oMathPara>
                </a14:m>
                <a:endParaRPr lang="en-IL" sz="2400" dirty="0"/>
              </a:p>
            </p:txBody>
          </p:sp>
        </mc:Choice>
        <mc:Fallback xmlns="">
          <p:sp>
            <p:nvSpPr>
              <p:cNvPr id="25" name="TextBox 24">
                <a:extLst>
                  <a:ext uri="{FF2B5EF4-FFF2-40B4-BE49-F238E27FC236}">
                    <a16:creationId xmlns:a16="http://schemas.microsoft.com/office/drawing/2014/main" id="{002FEE72-404C-5B0E-5087-C328EFF159C1}"/>
                  </a:ext>
                </a:extLst>
              </p:cNvPr>
              <p:cNvSpPr txBox="1">
                <a:spLocks noRot="1" noChangeAspect="1" noMove="1" noResize="1" noEditPoints="1" noAdjustHandles="1" noChangeArrowheads="1" noChangeShapeType="1" noTextEdit="1"/>
              </p:cNvSpPr>
              <p:nvPr/>
            </p:nvSpPr>
            <p:spPr>
              <a:xfrm>
                <a:off x="10086975" y="5139626"/>
                <a:ext cx="4543425" cy="496546"/>
              </a:xfrm>
              <a:prstGeom prst="rect">
                <a:avLst/>
              </a:prstGeom>
              <a:blipFill>
                <a:blip r:embed="rId4"/>
                <a:stretch>
                  <a:fillRect b="-6098"/>
                </a:stretch>
              </a:blipFill>
            </p:spPr>
            <p:txBody>
              <a:bodyPr/>
              <a:lstStyle/>
              <a:p>
                <a:r>
                  <a:rPr lang="en-IL">
                    <a:noFill/>
                  </a:rPr>
                  <a:t> </a:t>
                </a:r>
              </a:p>
            </p:txBody>
          </p:sp>
        </mc:Fallback>
      </mc:AlternateContent>
      <p:sp>
        <p:nvSpPr>
          <p:cNvPr id="27" name="TextBox 26">
            <a:extLst>
              <a:ext uri="{FF2B5EF4-FFF2-40B4-BE49-F238E27FC236}">
                <a16:creationId xmlns:a16="http://schemas.microsoft.com/office/drawing/2014/main" id="{E0131D49-77D7-A2EE-E98F-EA2F8769CFF7}"/>
              </a:ext>
            </a:extLst>
          </p:cNvPr>
          <p:cNvSpPr txBox="1"/>
          <p:nvPr/>
        </p:nvSpPr>
        <p:spPr>
          <a:xfrm>
            <a:off x="78304" y="1610018"/>
            <a:ext cx="13839004" cy="1231684"/>
          </a:xfrm>
          <a:prstGeom prst="rect">
            <a:avLst/>
          </a:prstGeom>
          <a:noFill/>
        </p:spPr>
        <p:txBody>
          <a:bodyPr wrap="square">
            <a:spAutoFit/>
          </a:bodyPr>
          <a:lstStyle/>
          <a:p>
            <a:pPr>
              <a:lnSpc>
                <a:spcPct val="150000"/>
              </a:lnSpc>
            </a:pPr>
            <a:r>
              <a:rPr lang="en-GB" sz="1700" b="1" dirty="0">
                <a:latin typeface="Sitka Text Semibold" pitchFamily="2" charset="0"/>
                <a:cs typeface="Sora Light" pitchFamily="34" charset="-120"/>
              </a:rPr>
              <a:t>Negative sampling is a pivotal technique for training embeddings in dynamic networks, as it helps algorithms distinguish real connections from noise at each time step. By selectively sampling non-existent edges, it reduces computational overhead and enhances the model’s ability to capture evolving relationships.</a:t>
            </a:r>
            <a:endParaRPr lang="en-IL" sz="1700" b="1" dirty="0">
              <a:latin typeface="Sitka Text Semibold" pitchFamily="2" charset="0"/>
              <a:cs typeface="Sora Light" pitchFamily="34" charset="-120"/>
            </a:endParaRPr>
          </a:p>
        </p:txBody>
      </p:sp>
      <p:sp>
        <p:nvSpPr>
          <p:cNvPr id="28" name="Rectangle 27">
            <a:extLst>
              <a:ext uri="{FF2B5EF4-FFF2-40B4-BE49-F238E27FC236}">
                <a16:creationId xmlns:a16="http://schemas.microsoft.com/office/drawing/2014/main" id="{396EA002-752C-4F24-C8EE-0D6F0D4C0DC5}"/>
              </a:ext>
            </a:extLst>
          </p:cNvPr>
          <p:cNvSpPr/>
          <p:nvPr/>
        </p:nvSpPr>
        <p:spPr>
          <a:xfrm>
            <a:off x="1323975" y="4322201"/>
            <a:ext cx="1238250"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Citation </a:t>
            </a:r>
          </a:p>
          <a:p>
            <a:pPr algn="ctr"/>
            <a:r>
              <a:rPr lang="en-US" dirty="0">
                <a:solidFill>
                  <a:schemeClr val="tx1"/>
                </a:solidFill>
                <a:latin typeface="Times New Roman" panose="02020603050405020304" pitchFamily="18" charset="0"/>
                <a:cs typeface="Times New Roman" panose="02020603050405020304" pitchFamily="18" charset="0"/>
              </a:rPr>
              <a:t>Graph</a:t>
            </a:r>
            <a:endParaRPr lang="en-IL" dirty="0">
              <a:solidFill>
                <a:schemeClr val="tx1"/>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C049EC85-3876-2589-8426-678A0AD88216}"/>
              </a:ext>
            </a:extLst>
          </p:cNvPr>
          <p:cNvSpPr/>
          <p:nvPr/>
        </p:nvSpPr>
        <p:spPr>
          <a:xfrm>
            <a:off x="2781300" y="5387899"/>
            <a:ext cx="1238250"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Rectangle 29">
            <a:extLst>
              <a:ext uri="{FF2B5EF4-FFF2-40B4-BE49-F238E27FC236}">
                <a16:creationId xmlns:a16="http://schemas.microsoft.com/office/drawing/2014/main" id="{882F77E1-8570-CEA4-3635-86B57C974BB9}"/>
              </a:ext>
            </a:extLst>
          </p:cNvPr>
          <p:cNvSpPr/>
          <p:nvPr/>
        </p:nvSpPr>
        <p:spPr>
          <a:xfrm>
            <a:off x="3007331" y="5317325"/>
            <a:ext cx="5847388" cy="564124"/>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Citation Graph Representation Learning Framework </a:t>
            </a:r>
          </a:p>
        </p:txBody>
      </p:sp>
      <p:sp>
        <p:nvSpPr>
          <p:cNvPr id="31" name="Rectangle 30">
            <a:extLst>
              <a:ext uri="{FF2B5EF4-FFF2-40B4-BE49-F238E27FC236}">
                <a16:creationId xmlns:a16="http://schemas.microsoft.com/office/drawing/2014/main" id="{545DE35E-7185-30CA-F531-C1F862F59014}"/>
              </a:ext>
            </a:extLst>
          </p:cNvPr>
          <p:cNvSpPr/>
          <p:nvPr/>
        </p:nvSpPr>
        <p:spPr>
          <a:xfrm>
            <a:off x="6380252" y="4959471"/>
            <a:ext cx="3678204" cy="400891"/>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Citation Graph Embedding Model </a:t>
            </a:r>
          </a:p>
        </p:txBody>
      </p:sp>
      <p:sp>
        <p:nvSpPr>
          <p:cNvPr id="2" name="Rectangle 1">
            <a:extLst>
              <a:ext uri="{FF2B5EF4-FFF2-40B4-BE49-F238E27FC236}">
                <a16:creationId xmlns:a16="http://schemas.microsoft.com/office/drawing/2014/main" id="{F886871E-2F76-60C6-2D87-600CBE1899E9}"/>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912524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DD17C-3E4F-C955-B733-F9513C1837F7}"/>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FD90DEE5-E646-D4E2-003D-8ED0487DD396}"/>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9718CFF2-3017-DED4-E0A0-665CFD86CFE7}"/>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9ECF87F7-86FD-008B-2BC1-1C8221A64503}"/>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0FC192A5-1355-3A13-F9C0-5CFC6678B9A8}"/>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42C0F0E4-CB07-8772-EE9C-3E72F7C7C37B}"/>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4DCBE0E0-ED78-185E-CD41-C9BCF5586155}"/>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0540E5B4-7399-C7B3-A078-C8F3D76ABB8B}"/>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7F134D8D-C5AE-1387-51EA-188D6E1CBE59}"/>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D0423981-A11B-BC3D-0CAC-2D5054C6C606}"/>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65E0206F-CD30-43A8-621E-170844A5EF8A}"/>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A7638351-F699-3434-3FD7-306D3EB1465A}"/>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EAD350C8-AE45-99A6-34B6-F1CA6507FAF3}"/>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86172395-D8D7-EC01-B0A3-8BEBC0623724}"/>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799591C1-F45C-A3BD-3275-9A847D1F3843}"/>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7A01DC14-03EC-4F63-1E7B-6FAD77D18398}"/>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04561D32-98D8-1CB0-7886-0A9967294B38}"/>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02CD785F-B2F9-DC64-32FC-318FFA07BF23}"/>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5968D44B-948E-4413-9212-66B5FC3EFC70}"/>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F94DD360-C4C4-321C-1C49-E0D888CA5C6D}"/>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F053D3D7-E5BE-9088-570B-1153AF6993BE}"/>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Approach</a:t>
            </a:r>
            <a:endParaRPr lang="en-US" sz="1500" dirty="0">
              <a:solidFill>
                <a:srgbClr val="FF0000"/>
              </a:solidFill>
            </a:endParaRPr>
          </a:p>
        </p:txBody>
      </p:sp>
      <p:sp>
        <p:nvSpPr>
          <p:cNvPr id="24" name="Shape 22">
            <a:extLst>
              <a:ext uri="{FF2B5EF4-FFF2-40B4-BE49-F238E27FC236}">
                <a16:creationId xmlns:a16="http://schemas.microsoft.com/office/drawing/2014/main" id="{3991F5D1-B946-E3AA-4684-DB657C3DB393}"/>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52280209-090E-966D-6A6B-BFC9208CA6D1}"/>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7DE4865E-34DC-8A8A-ECC6-AE003D7BFA02}"/>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875261BF-CF80-6781-F280-3B8F28C8D385}"/>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663E8610-D994-84FD-96C0-FD5F88A903A1}"/>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C1781F4E-34E0-3062-09CC-4E5C0891ED0A}"/>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3CA1401E-9554-78F9-C30C-B199A11394E9}"/>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A591FE4E-316E-787A-1E75-23962F3F2262}"/>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
        <p:nvSpPr>
          <p:cNvPr id="2" name="Rectangle 1">
            <a:extLst>
              <a:ext uri="{FF2B5EF4-FFF2-40B4-BE49-F238E27FC236}">
                <a16:creationId xmlns:a16="http://schemas.microsoft.com/office/drawing/2014/main" id="{E5D02DC3-F176-6117-BFD0-53B16EBC0DA3}"/>
              </a:ext>
            </a:extLst>
          </p:cNvPr>
          <p:cNvSpPr/>
          <p:nvPr/>
        </p:nvSpPr>
        <p:spPr>
          <a:xfrm>
            <a:off x="298606" y="215757"/>
            <a:ext cx="574697" cy="412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25723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2229" y="550516"/>
            <a:ext cx="9547622" cy="712708"/>
          </a:xfrm>
          <a:prstGeom prst="rect">
            <a:avLst/>
          </a:prstGeom>
          <a:noFill/>
          <a:ln/>
        </p:spPr>
        <p:txBody>
          <a:bodyPr wrap="none" lIns="0" tIns="0" rIns="0" bIns="0" rtlCol="0" anchor="t"/>
          <a:lstStyle/>
          <a:p>
            <a:pPr>
              <a:lnSpc>
                <a:spcPts val="5600"/>
              </a:lnSpc>
            </a:pPr>
            <a:r>
              <a:rPr lang="en-US" sz="4450" dirty="0">
                <a:solidFill>
                  <a:srgbClr val="597DB9"/>
                </a:solidFill>
                <a:latin typeface="Alexandria Semi Bold" pitchFamily="34" charset="0"/>
                <a:cs typeface="Alexandria Semi Bold" pitchFamily="34" charset="-120"/>
              </a:rPr>
              <a:t>Approach</a:t>
            </a:r>
          </a:p>
        </p:txBody>
      </p:sp>
      <p:pic>
        <p:nvPicPr>
          <p:cNvPr id="3" name="Image 0" descr="preencoded.png"/>
          <p:cNvPicPr>
            <a:picLocks noChangeAspect="1"/>
          </p:cNvPicPr>
          <p:nvPr/>
        </p:nvPicPr>
        <p:blipFill>
          <a:blip r:embed="rId3"/>
          <a:stretch>
            <a:fillRect/>
          </a:stretch>
        </p:blipFill>
        <p:spPr>
          <a:xfrm>
            <a:off x="758309" y="3124120"/>
            <a:ext cx="6556891" cy="866537"/>
          </a:xfrm>
          <a:prstGeom prst="rect">
            <a:avLst/>
          </a:prstGeom>
        </p:spPr>
      </p:pic>
      <p:sp>
        <p:nvSpPr>
          <p:cNvPr id="4" name="Text 1"/>
          <p:cNvSpPr/>
          <p:nvPr/>
        </p:nvSpPr>
        <p:spPr>
          <a:xfrm>
            <a:off x="974884" y="4315578"/>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Fixed Time Interval</a:t>
            </a:r>
          </a:p>
        </p:txBody>
      </p:sp>
      <p:sp>
        <p:nvSpPr>
          <p:cNvPr id="5" name="Text 2"/>
          <p:cNvSpPr/>
          <p:nvPr/>
        </p:nvSpPr>
        <p:spPr>
          <a:xfrm>
            <a:off x="974884" y="4801710"/>
            <a:ext cx="6123742"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Create snapshots at regular time intervals, like monthly or yearly.</a:t>
            </a:r>
          </a:p>
        </p:txBody>
      </p:sp>
      <p:pic>
        <p:nvPicPr>
          <p:cNvPr id="6" name="Image 1" descr="preencoded.png"/>
          <p:cNvPicPr>
            <a:picLocks noChangeAspect="1"/>
          </p:cNvPicPr>
          <p:nvPr/>
        </p:nvPicPr>
        <p:blipFill>
          <a:blip r:embed="rId4"/>
          <a:stretch>
            <a:fillRect/>
          </a:stretch>
        </p:blipFill>
        <p:spPr>
          <a:xfrm>
            <a:off x="7315200" y="3124120"/>
            <a:ext cx="6556891" cy="866537"/>
          </a:xfrm>
          <a:prstGeom prst="rect">
            <a:avLst/>
          </a:prstGeom>
        </p:spPr>
      </p:pic>
      <p:sp>
        <p:nvSpPr>
          <p:cNvPr id="7" name="Text 3"/>
          <p:cNvSpPr/>
          <p:nvPr/>
        </p:nvSpPr>
        <p:spPr>
          <a:xfrm>
            <a:off x="7531775" y="4315578"/>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Fixed Event Count</a:t>
            </a:r>
          </a:p>
        </p:txBody>
      </p:sp>
      <p:sp>
        <p:nvSpPr>
          <p:cNvPr id="8" name="Text 4"/>
          <p:cNvSpPr/>
          <p:nvPr/>
        </p:nvSpPr>
        <p:spPr>
          <a:xfrm>
            <a:off x="7531775" y="4801710"/>
            <a:ext cx="6123742" cy="693420"/>
          </a:xfrm>
          <a:prstGeom prst="rect">
            <a:avLst/>
          </a:prstGeom>
          <a:noFill/>
          <a:ln/>
        </p:spPr>
        <p:txBody>
          <a:bodyPr wrap="square" lIns="0" tIns="0" rIns="0" bIns="0" rtlCol="0" anchor="t"/>
          <a:lstStyle/>
          <a:p>
            <a:pPr marL="0" indent="0" algn="l">
              <a:lnSpc>
                <a:spcPts val="2700"/>
              </a:lnSpc>
              <a:buNone/>
            </a:pPr>
            <a:r>
              <a:rPr lang="en-GB" sz="1700" b="1" dirty="0">
                <a:latin typeface="Sitka Text Semibold" pitchFamily="2" charset="0"/>
                <a:cs typeface="Sora Light" pitchFamily="34" charset="-120"/>
              </a:rPr>
              <a:t>Construct networks by dividing them into snapshots, each containing a fixed number of citation events, ensuring uniform density while remaining independent of time intervals</a:t>
            </a:r>
            <a:r>
              <a:rPr lang="en-US" sz="1700" b="1" dirty="0">
                <a:latin typeface="Sitka Text Semibold" pitchFamily="2" charset="0"/>
                <a:cs typeface="Sora Light" pitchFamily="34" charset="-120"/>
              </a:rPr>
              <a:t>.</a:t>
            </a:r>
          </a:p>
        </p:txBody>
      </p:sp>
      <p:pic>
        <p:nvPicPr>
          <p:cNvPr id="10" name="Picture 9">
            <a:extLst>
              <a:ext uri="{FF2B5EF4-FFF2-40B4-BE49-F238E27FC236}">
                <a16:creationId xmlns:a16="http://schemas.microsoft.com/office/drawing/2014/main" id="{600A312F-A05C-5448-265B-46A86B705CA1}"/>
              </a:ext>
            </a:extLst>
          </p:cNvPr>
          <p:cNvPicPr>
            <a:picLocks noChangeAspect="1"/>
          </p:cNvPicPr>
          <p:nvPr/>
        </p:nvPicPr>
        <p:blipFill>
          <a:blip r:embed="rId5"/>
          <a:stretch>
            <a:fillRect/>
          </a:stretch>
        </p:blipFill>
        <p:spPr>
          <a:xfrm>
            <a:off x="451412" y="5910950"/>
            <a:ext cx="6647214" cy="2051522"/>
          </a:xfrm>
          <a:prstGeom prst="rect">
            <a:avLst/>
          </a:prstGeom>
        </p:spPr>
      </p:pic>
      <p:sp>
        <p:nvSpPr>
          <p:cNvPr id="11" name="TextBox 10">
            <a:extLst>
              <a:ext uri="{FF2B5EF4-FFF2-40B4-BE49-F238E27FC236}">
                <a16:creationId xmlns:a16="http://schemas.microsoft.com/office/drawing/2014/main" id="{90DF2F4C-9241-4086-8E47-A0D321BA7186}"/>
              </a:ext>
            </a:extLst>
          </p:cNvPr>
          <p:cNvSpPr txBox="1"/>
          <p:nvPr/>
        </p:nvSpPr>
        <p:spPr>
          <a:xfrm>
            <a:off x="708917" y="1684526"/>
            <a:ext cx="13163174" cy="1231684"/>
          </a:xfrm>
          <a:prstGeom prst="rect">
            <a:avLst/>
          </a:prstGeom>
          <a:noFill/>
        </p:spPr>
        <p:txBody>
          <a:bodyPr wrap="square">
            <a:spAutoFit/>
          </a:bodyPr>
          <a:lstStyle/>
          <a:p>
            <a:pPr>
              <a:lnSpc>
                <a:spcPct val="150000"/>
              </a:lnSpc>
            </a:pPr>
            <a:r>
              <a:rPr lang="en-GB" sz="1700" b="1" dirty="0">
                <a:latin typeface="Sitka Text Semibold" pitchFamily="2" charset="0"/>
                <a:cs typeface="Sora Light" pitchFamily="34" charset="-120"/>
              </a:rPr>
              <a:t>In a dynamic citation network, each article is represented as a node, and a directed edge signifies a citing. Over time, new papers and citation links are added, capturing the evolving nature of academic influence and knowledge transfer. Two strategies for constructing the dynamic citation network :</a:t>
            </a:r>
            <a:endParaRPr lang="en-IL" sz="1700" b="1" dirty="0">
              <a:latin typeface="Sitka Text Semibold" pitchFamily="2" charset="0"/>
              <a:cs typeface="Sora Light" pitchFamily="34" charset="-120"/>
            </a:endParaRPr>
          </a:p>
        </p:txBody>
      </p:sp>
      <p:sp>
        <p:nvSpPr>
          <p:cNvPr id="9" name="Rectangle 8">
            <a:extLst>
              <a:ext uri="{FF2B5EF4-FFF2-40B4-BE49-F238E27FC236}">
                <a16:creationId xmlns:a16="http://schemas.microsoft.com/office/drawing/2014/main" id="{9E1431E1-DFD1-D394-5EB3-50A7722E3915}"/>
              </a:ext>
            </a:extLst>
          </p:cNvPr>
          <p:cNvSpPr/>
          <p:nvPr/>
        </p:nvSpPr>
        <p:spPr>
          <a:xfrm>
            <a:off x="298606" y="215757"/>
            <a:ext cx="574697" cy="412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368634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B43FA-B098-8C1B-8D69-52A49E80AA65}"/>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88564A04-1E84-0034-7FD3-F0B9ED127993}"/>
              </a:ext>
            </a:extLst>
          </p:cNvPr>
          <p:cNvSpPr/>
          <p:nvPr/>
        </p:nvSpPr>
        <p:spPr>
          <a:xfrm>
            <a:off x="758309" y="1021675"/>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Node Classification</a:t>
            </a:r>
            <a:endParaRPr lang="en-US" sz="4450" dirty="0"/>
          </a:p>
        </p:txBody>
      </p:sp>
      <p:sp>
        <p:nvSpPr>
          <p:cNvPr id="24" name="Text 2">
            <a:extLst>
              <a:ext uri="{FF2B5EF4-FFF2-40B4-BE49-F238E27FC236}">
                <a16:creationId xmlns:a16="http://schemas.microsoft.com/office/drawing/2014/main" id="{CDBFC235-F7D4-964E-25E1-A7406EF478F6}"/>
              </a:ext>
            </a:extLst>
          </p:cNvPr>
          <p:cNvSpPr/>
          <p:nvPr/>
        </p:nvSpPr>
        <p:spPr>
          <a:xfrm>
            <a:off x="1120617" y="2708034"/>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Emerging Nodes</a:t>
            </a:r>
          </a:p>
        </p:txBody>
      </p:sp>
      <p:sp>
        <p:nvSpPr>
          <p:cNvPr id="25" name="Text 3">
            <a:extLst>
              <a:ext uri="{FF2B5EF4-FFF2-40B4-BE49-F238E27FC236}">
                <a16:creationId xmlns:a16="http://schemas.microsoft.com/office/drawing/2014/main" id="{5F0D6FBB-3C23-D3B3-59BF-7100F6B4E2E2}"/>
              </a:ext>
            </a:extLst>
          </p:cNvPr>
          <p:cNvSpPr/>
          <p:nvPr/>
        </p:nvSpPr>
        <p:spPr>
          <a:xfrm>
            <a:off x="1120617" y="3194166"/>
            <a:ext cx="6394371"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Nodes with recently increasing citations.</a:t>
            </a:r>
          </a:p>
        </p:txBody>
      </p:sp>
      <p:sp>
        <p:nvSpPr>
          <p:cNvPr id="26" name="Shape 4">
            <a:extLst>
              <a:ext uri="{FF2B5EF4-FFF2-40B4-BE49-F238E27FC236}">
                <a16:creationId xmlns:a16="http://schemas.microsoft.com/office/drawing/2014/main" id="{546F9427-9D9B-D923-1DF4-0480F0761A4D}"/>
              </a:ext>
            </a:extLst>
          </p:cNvPr>
          <p:cNvSpPr/>
          <p:nvPr/>
        </p:nvSpPr>
        <p:spPr>
          <a:xfrm>
            <a:off x="1072852" y="5118998"/>
            <a:ext cx="5961340"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27" name="Text 5">
            <a:extLst>
              <a:ext uri="{FF2B5EF4-FFF2-40B4-BE49-F238E27FC236}">
                <a16:creationId xmlns:a16="http://schemas.microsoft.com/office/drawing/2014/main" id="{E94A8C27-C5AB-A6B6-B22D-348F4BA7424F}"/>
              </a:ext>
            </a:extLst>
          </p:cNvPr>
          <p:cNvSpPr/>
          <p:nvPr/>
        </p:nvSpPr>
        <p:spPr>
          <a:xfrm>
            <a:off x="1072852" y="5526813"/>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Steady Nodes</a:t>
            </a:r>
          </a:p>
        </p:txBody>
      </p:sp>
      <p:sp>
        <p:nvSpPr>
          <p:cNvPr id="28" name="Text 6">
            <a:extLst>
              <a:ext uri="{FF2B5EF4-FFF2-40B4-BE49-F238E27FC236}">
                <a16:creationId xmlns:a16="http://schemas.microsoft.com/office/drawing/2014/main" id="{7AA568F3-CADC-C5D0-E9D0-772107036A4B}"/>
              </a:ext>
            </a:extLst>
          </p:cNvPr>
          <p:cNvSpPr/>
          <p:nvPr/>
        </p:nvSpPr>
        <p:spPr>
          <a:xfrm>
            <a:off x="1072852" y="5987545"/>
            <a:ext cx="6394490"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Nodes with consistent citation activity.</a:t>
            </a:r>
          </a:p>
        </p:txBody>
      </p:sp>
      <p:sp>
        <p:nvSpPr>
          <p:cNvPr id="29" name="Shape 7">
            <a:extLst>
              <a:ext uri="{FF2B5EF4-FFF2-40B4-BE49-F238E27FC236}">
                <a16:creationId xmlns:a16="http://schemas.microsoft.com/office/drawing/2014/main" id="{37631F15-579F-8204-6E0C-9C1E8F397BDA}"/>
              </a:ext>
            </a:extLst>
          </p:cNvPr>
          <p:cNvSpPr/>
          <p:nvPr/>
        </p:nvSpPr>
        <p:spPr>
          <a:xfrm>
            <a:off x="1072852" y="3729133"/>
            <a:ext cx="5961221"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30" name="Text 8">
            <a:extLst>
              <a:ext uri="{FF2B5EF4-FFF2-40B4-BE49-F238E27FC236}">
                <a16:creationId xmlns:a16="http://schemas.microsoft.com/office/drawing/2014/main" id="{1B69D190-3DE5-6F01-5731-F522BB207A3D}"/>
              </a:ext>
            </a:extLst>
          </p:cNvPr>
          <p:cNvSpPr/>
          <p:nvPr/>
        </p:nvSpPr>
        <p:spPr>
          <a:xfrm>
            <a:off x="1120617" y="4121252"/>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Rising Stars (Sleeping Beauty)</a:t>
            </a:r>
          </a:p>
        </p:txBody>
      </p:sp>
      <p:sp>
        <p:nvSpPr>
          <p:cNvPr id="31" name="Text 9">
            <a:extLst>
              <a:ext uri="{FF2B5EF4-FFF2-40B4-BE49-F238E27FC236}">
                <a16:creationId xmlns:a16="http://schemas.microsoft.com/office/drawing/2014/main" id="{3C6E9462-0848-4FA6-C497-D6B381B97F90}"/>
              </a:ext>
            </a:extLst>
          </p:cNvPr>
          <p:cNvSpPr/>
          <p:nvPr/>
        </p:nvSpPr>
        <p:spPr>
          <a:xfrm>
            <a:off x="1120617" y="4597111"/>
            <a:ext cx="6394371"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Emerging nodes with significant growth.</a:t>
            </a:r>
          </a:p>
        </p:txBody>
      </p:sp>
      <p:sp>
        <p:nvSpPr>
          <p:cNvPr id="32" name="Shape 10">
            <a:extLst>
              <a:ext uri="{FF2B5EF4-FFF2-40B4-BE49-F238E27FC236}">
                <a16:creationId xmlns:a16="http://schemas.microsoft.com/office/drawing/2014/main" id="{1D4D49EE-30A0-1802-EE62-565B4B121313}"/>
              </a:ext>
            </a:extLst>
          </p:cNvPr>
          <p:cNvSpPr/>
          <p:nvPr/>
        </p:nvSpPr>
        <p:spPr>
          <a:xfrm>
            <a:off x="1072733" y="6491837"/>
            <a:ext cx="5961340" cy="48729"/>
          </a:xfrm>
          <a:prstGeom prst="roundRect">
            <a:avLst>
              <a:gd name="adj" fmla="val 33610"/>
            </a:avLst>
          </a:prstGeom>
          <a:solidFill>
            <a:srgbClr val="D5DCF6"/>
          </a:solidFill>
          <a:ln w="7620">
            <a:solidFill>
              <a:srgbClr val="BBC2DC"/>
            </a:solidFill>
            <a:prstDash val="solid"/>
          </a:ln>
        </p:spPr>
        <p:txBody>
          <a:bodyPr/>
          <a:lstStyle/>
          <a:p>
            <a:endParaRPr lang="en-IL"/>
          </a:p>
        </p:txBody>
      </p:sp>
      <p:sp>
        <p:nvSpPr>
          <p:cNvPr id="33" name="Text 11">
            <a:extLst>
              <a:ext uri="{FF2B5EF4-FFF2-40B4-BE49-F238E27FC236}">
                <a16:creationId xmlns:a16="http://schemas.microsoft.com/office/drawing/2014/main" id="{E26792E0-57F4-1DE9-8995-9F2128E5C463}"/>
              </a:ext>
            </a:extLst>
          </p:cNvPr>
          <p:cNvSpPr/>
          <p:nvPr/>
        </p:nvSpPr>
        <p:spPr>
          <a:xfrm>
            <a:off x="1072851" y="675014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Falling Stars</a:t>
            </a:r>
          </a:p>
        </p:txBody>
      </p:sp>
      <p:sp>
        <p:nvSpPr>
          <p:cNvPr id="34" name="Text 12">
            <a:extLst>
              <a:ext uri="{FF2B5EF4-FFF2-40B4-BE49-F238E27FC236}">
                <a16:creationId xmlns:a16="http://schemas.microsoft.com/office/drawing/2014/main" id="{A00C781F-BFB8-D0DB-1815-5AD6EF6F364A}"/>
              </a:ext>
            </a:extLst>
          </p:cNvPr>
          <p:cNvSpPr/>
          <p:nvPr/>
        </p:nvSpPr>
        <p:spPr>
          <a:xfrm>
            <a:off x="1072851" y="7173830"/>
            <a:ext cx="6394490" cy="346710"/>
          </a:xfrm>
          <a:prstGeom prst="rect">
            <a:avLst/>
          </a:prstGeom>
          <a:noFill/>
          <a:ln/>
        </p:spPr>
        <p:txBody>
          <a:bodyPr wrap="none" lIns="0" tIns="0" rIns="0" bIns="0" rtlCol="0" anchor="t"/>
          <a:lstStyle/>
          <a:p>
            <a:pPr marL="0" indent="0" algn="l">
              <a:lnSpc>
                <a:spcPts val="2700"/>
              </a:lnSpc>
              <a:buNone/>
            </a:pPr>
            <a:r>
              <a:rPr lang="en-US" sz="1700" b="1" dirty="0">
                <a:latin typeface="Sitka Text Semibold" pitchFamily="2" charset="0"/>
                <a:cs typeface="Sora Light" pitchFamily="34" charset="-120"/>
              </a:rPr>
              <a:t>Nodes with declining citation activity.</a:t>
            </a:r>
          </a:p>
        </p:txBody>
      </p:sp>
      <p:pic>
        <p:nvPicPr>
          <p:cNvPr id="35" name="Image 0">
            <a:extLst>
              <a:ext uri="{FF2B5EF4-FFF2-40B4-BE49-F238E27FC236}">
                <a16:creationId xmlns:a16="http://schemas.microsoft.com/office/drawing/2014/main" id="{8FCF4F26-4943-4704-BD4F-FB9543B781C3}"/>
              </a:ext>
            </a:extLst>
          </p:cNvPr>
          <p:cNvPicPr>
            <a:picLocks noChangeAspect="1"/>
          </p:cNvPicPr>
          <p:nvPr/>
        </p:nvPicPr>
        <p:blipFill>
          <a:blip r:embed="rId3"/>
          <a:stretch>
            <a:fillRect/>
          </a:stretch>
        </p:blipFill>
        <p:spPr>
          <a:xfrm>
            <a:off x="9773842" y="0"/>
            <a:ext cx="4856557" cy="8229600"/>
          </a:xfrm>
          <a:prstGeom prst="rect">
            <a:avLst/>
          </a:prstGeom>
        </p:spPr>
      </p:pic>
      <p:sp>
        <p:nvSpPr>
          <p:cNvPr id="2" name="Rectangle 1">
            <a:extLst>
              <a:ext uri="{FF2B5EF4-FFF2-40B4-BE49-F238E27FC236}">
                <a16:creationId xmlns:a16="http://schemas.microsoft.com/office/drawing/2014/main" id="{7D60A58D-3C7D-C5D8-22E1-1CBB72A56AD1}"/>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95532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28D46-724F-356F-8338-BDF1F1471C74}"/>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7BA07FB4-432B-C41B-EF5D-857184CDC0C1}"/>
              </a:ext>
            </a:extLst>
          </p:cNvPr>
          <p:cNvSpPr/>
          <p:nvPr/>
        </p:nvSpPr>
        <p:spPr>
          <a:xfrm>
            <a:off x="3756323" y="652229"/>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Classification Evaluation</a:t>
            </a:r>
            <a:endParaRPr lang="en-US" sz="4450" dirty="0"/>
          </a:p>
        </p:txBody>
      </p:sp>
      <p:graphicFrame>
        <p:nvGraphicFramePr>
          <p:cNvPr id="2" name="Diagram 1">
            <a:extLst>
              <a:ext uri="{FF2B5EF4-FFF2-40B4-BE49-F238E27FC236}">
                <a16:creationId xmlns:a16="http://schemas.microsoft.com/office/drawing/2014/main" id="{C2831345-889F-C919-BA96-3523F036E256}"/>
              </a:ext>
            </a:extLst>
          </p:cNvPr>
          <p:cNvGraphicFramePr/>
          <p:nvPr>
            <p:extLst>
              <p:ext uri="{D42A27DB-BD31-4B8C-83A1-F6EECF244321}">
                <p14:modId xmlns:p14="http://schemas.microsoft.com/office/powerpoint/2010/main" val="559722896"/>
              </p:ext>
            </p:extLst>
          </p:nvPr>
        </p:nvGraphicFramePr>
        <p:xfrm>
          <a:off x="-723558" y="3036281"/>
          <a:ext cx="8217435" cy="3169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EE5D4502-0CCE-64A1-A947-7E29AA5BF7A9}"/>
              </a:ext>
            </a:extLst>
          </p:cNvPr>
          <p:cNvGraphicFramePr/>
          <p:nvPr>
            <p:extLst>
              <p:ext uri="{D42A27DB-BD31-4B8C-83A1-F6EECF244321}">
                <p14:modId xmlns:p14="http://schemas.microsoft.com/office/powerpoint/2010/main" val="851831457"/>
              </p:ext>
            </p:extLst>
          </p:nvPr>
        </p:nvGraphicFramePr>
        <p:xfrm>
          <a:off x="7756634" y="2998357"/>
          <a:ext cx="7947001" cy="31695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a:extLst>
              <a:ext uri="{FF2B5EF4-FFF2-40B4-BE49-F238E27FC236}">
                <a16:creationId xmlns:a16="http://schemas.microsoft.com/office/drawing/2014/main" id="{AF535A9B-16FC-4C5A-9FC2-83C8738C1F24}"/>
              </a:ext>
            </a:extLst>
          </p:cNvPr>
          <p:cNvSpPr txBox="1"/>
          <p:nvPr/>
        </p:nvSpPr>
        <p:spPr>
          <a:xfrm>
            <a:off x="758309" y="1937324"/>
            <a:ext cx="5842188" cy="615553"/>
          </a:xfrm>
          <a:prstGeom prst="rect">
            <a:avLst/>
          </a:prstGeom>
          <a:noFill/>
        </p:spPr>
        <p:txBody>
          <a:bodyPr wrap="square">
            <a:spAutoFit/>
          </a:bodyPr>
          <a:lstStyle/>
          <a:p>
            <a:r>
              <a:rPr lang="en-GB" sz="1700" b="1" dirty="0">
                <a:latin typeface="Sitka Text Semibold" pitchFamily="2" charset="0"/>
                <a:cs typeface="Sora Light" pitchFamily="34" charset="-120"/>
              </a:rPr>
              <a:t>Connectivity in dynamic networks is the ability to maintain communication despite changing topology.</a:t>
            </a:r>
            <a:endParaRPr lang="en-IL" sz="1700" b="1" dirty="0">
              <a:latin typeface="Sitka Text Semibold" pitchFamily="2" charset="0"/>
              <a:cs typeface="Sora Light" pitchFamily="34" charset="-120"/>
            </a:endParaRPr>
          </a:p>
        </p:txBody>
      </p:sp>
      <p:sp>
        <p:nvSpPr>
          <p:cNvPr id="8" name="Rectangle 1">
            <a:extLst>
              <a:ext uri="{FF2B5EF4-FFF2-40B4-BE49-F238E27FC236}">
                <a16:creationId xmlns:a16="http://schemas.microsoft.com/office/drawing/2014/main" id="{E2892042-2AFE-04EC-0C10-567321C17EE8}"/>
              </a:ext>
            </a:extLst>
          </p:cNvPr>
          <p:cNvSpPr>
            <a:spLocks noChangeArrowheads="1"/>
          </p:cNvSpPr>
          <p:nvPr/>
        </p:nvSpPr>
        <p:spPr bwMode="auto">
          <a:xfrm>
            <a:off x="8905538" y="1962993"/>
            <a:ext cx="540757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L" altLang="en-IL" sz="1700" b="1" dirty="0">
                <a:latin typeface="Sitka Text Semibold" pitchFamily="2" charset="0"/>
                <a:cs typeface="Sora Light" pitchFamily="34" charset="-120"/>
              </a:rPr>
              <a:t>The centroid in dynamic networks minimizes total distance to all nodes as topology changes.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6E9F23-093E-A69C-A73E-4CC5D4240C19}"/>
                  </a:ext>
                </a:extLst>
              </p:cNvPr>
              <p:cNvSpPr txBox="1"/>
              <p:nvPr/>
            </p:nvSpPr>
            <p:spPr>
              <a:xfrm>
                <a:off x="-893850" y="6694131"/>
                <a:ext cx="82090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L" sz="2800" smtClean="0">
                          <a:latin typeface="Cambria Math" panose="02040503050406030204" pitchFamily="18" charset="0"/>
                        </a:rPr>
                        <m:t>Δ</m:t>
                      </m:r>
                      <m:sSub>
                        <m:sSubPr>
                          <m:ctrlPr>
                            <a:rPr lang="en-IL" sz="280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r>
                        <a:rPr lang="en-IL" sz="2800" b="0" i="0">
                          <a:latin typeface="Cambria Math" panose="02040503050406030204" pitchFamily="18" charset="0"/>
                        </a:rPr>
                        <m:t>=∥</m:t>
                      </m:r>
                      <m:sSub>
                        <m:sSubPr>
                          <m:ctrlPr>
                            <a:rPr lang="en-IL" sz="2800" b="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d>
                        <m:dPr>
                          <m:ctrlPr>
                            <a:rPr lang="en-IL" sz="2800" b="0" i="1">
                              <a:latin typeface="Cambria Math" panose="02040503050406030204" pitchFamily="18" charset="0"/>
                            </a:rPr>
                          </m:ctrlPr>
                        </m:dPr>
                        <m:e>
                          <m:r>
                            <a:rPr lang="en-IL" sz="2800" b="0" i="1">
                              <a:latin typeface="Cambria Math" panose="02040503050406030204" pitchFamily="18" charset="0"/>
                            </a:rPr>
                            <m:t>𝑡</m:t>
                          </m:r>
                          <m:r>
                            <a:rPr lang="en-IL" sz="2800" b="0" i="0">
                              <a:latin typeface="Cambria Math" panose="02040503050406030204" pitchFamily="18" charset="0"/>
                            </a:rPr>
                            <m:t>+</m:t>
                          </m:r>
                          <m:r>
                            <m:rPr>
                              <m:sty m:val="p"/>
                            </m:rPr>
                            <a:rPr lang="en-IL" sz="2800" b="0" i="0">
                              <a:latin typeface="Cambria Math" panose="02040503050406030204" pitchFamily="18" charset="0"/>
                            </a:rPr>
                            <m:t>Δ</m:t>
                          </m:r>
                          <m:r>
                            <a:rPr lang="en-IL" sz="2800" b="0" i="1">
                              <a:latin typeface="Cambria Math" panose="02040503050406030204" pitchFamily="18" charset="0"/>
                            </a:rPr>
                            <m:t>𝑡</m:t>
                          </m:r>
                        </m:e>
                      </m:d>
                      <m:r>
                        <a:rPr lang="en-IL" sz="2800" b="0" i="0">
                          <a:latin typeface="Cambria Math" panose="02040503050406030204" pitchFamily="18" charset="0"/>
                        </a:rPr>
                        <m:t>−</m:t>
                      </m:r>
                      <m:sSub>
                        <m:sSubPr>
                          <m:ctrlPr>
                            <a:rPr lang="en-IL" sz="2800" b="0" i="1">
                              <a:solidFill>
                                <a:srgbClr val="836967"/>
                              </a:solidFill>
                              <a:latin typeface="Cambria Math" panose="02040503050406030204" pitchFamily="18" charset="0"/>
                            </a:rPr>
                          </m:ctrlPr>
                        </m:sSubPr>
                        <m:e>
                          <m:r>
                            <a:rPr lang="en-IL" sz="2800" b="1" i="0">
                              <a:latin typeface="Cambria Math" panose="02040503050406030204" pitchFamily="18" charset="0"/>
                            </a:rPr>
                            <m:t>𝐯</m:t>
                          </m:r>
                        </m:e>
                        <m:sub>
                          <m:r>
                            <a:rPr lang="en-IL" sz="2800" b="0" i="1">
                              <a:latin typeface="Cambria Math" panose="02040503050406030204" pitchFamily="18" charset="0"/>
                            </a:rPr>
                            <m:t>𝑖</m:t>
                          </m:r>
                        </m:sub>
                      </m:sSub>
                      <m:d>
                        <m:dPr>
                          <m:ctrlPr>
                            <a:rPr lang="en-IL" sz="2800" b="0" i="1">
                              <a:latin typeface="Cambria Math" panose="02040503050406030204" pitchFamily="18" charset="0"/>
                            </a:rPr>
                          </m:ctrlPr>
                        </m:dPr>
                        <m:e>
                          <m:r>
                            <a:rPr lang="en-IL" sz="2800" b="0" i="1">
                              <a:latin typeface="Cambria Math" panose="02040503050406030204" pitchFamily="18" charset="0"/>
                            </a:rPr>
                            <m:t>𝑡</m:t>
                          </m:r>
                        </m:e>
                      </m:d>
                      <m:r>
                        <a:rPr lang="en-IL" sz="2800" b="0" i="0">
                          <a:latin typeface="Cambria Math" panose="02040503050406030204" pitchFamily="18" charset="0"/>
                        </a:rPr>
                        <m:t>∥</m:t>
                      </m:r>
                    </m:oMath>
                  </m:oMathPara>
                </a14:m>
                <a:endParaRPr lang="en-IL" sz="2800" dirty="0"/>
              </a:p>
            </p:txBody>
          </p:sp>
        </mc:Choice>
        <mc:Fallback xmlns="">
          <p:sp>
            <p:nvSpPr>
              <p:cNvPr id="6" name="TextBox 5">
                <a:extLst>
                  <a:ext uri="{FF2B5EF4-FFF2-40B4-BE49-F238E27FC236}">
                    <a16:creationId xmlns:a16="http://schemas.microsoft.com/office/drawing/2014/main" id="{FE6E9F23-093E-A69C-A73E-4CC5D4240C19}"/>
                  </a:ext>
                </a:extLst>
              </p:cNvPr>
              <p:cNvSpPr txBox="1">
                <a:spLocks noRot="1" noChangeAspect="1" noMove="1" noResize="1" noEditPoints="1" noAdjustHandles="1" noChangeArrowheads="1" noChangeShapeType="1" noTextEdit="1"/>
              </p:cNvSpPr>
              <p:nvPr/>
            </p:nvSpPr>
            <p:spPr>
              <a:xfrm>
                <a:off x="-893850" y="6694131"/>
                <a:ext cx="8209050" cy="523220"/>
              </a:xfrm>
              <a:prstGeom prst="rect">
                <a:avLst/>
              </a:prstGeom>
              <a:blipFill>
                <a:blip r:embed="rId1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4F720C-D2AE-25A8-F581-28B58D8791C5}"/>
                  </a:ext>
                </a:extLst>
              </p:cNvPr>
              <p:cNvSpPr txBox="1"/>
              <p:nvPr/>
            </p:nvSpPr>
            <p:spPr>
              <a:xfrm>
                <a:off x="10147609" y="6066910"/>
                <a:ext cx="2923429" cy="10166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L" i="1">
                              <a:latin typeface="Cambria Math" panose="02040503050406030204" pitchFamily="18" charset="0"/>
                            </a:rPr>
                          </m:ctrlPr>
                        </m:sSubSupPr>
                        <m:e>
                          <m:r>
                            <a:rPr lang="en-IL" b="1" i="1">
                              <a:latin typeface="Cambria Math" panose="02040503050406030204" pitchFamily="18" charset="0"/>
                            </a:rPr>
                            <m:t>𝐯</m:t>
                          </m:r>
                        </m:e>
                        <m:sub>
                          <m:r>
                            <a:rPr lang="en-IL" i="1">
                              <a:latin typeface="Cambria Math" panose="02040503050406030204" pitchFamily="18" charset="0"/>
                            </a:rPr>
                            <m:t>𝑖</m:t>
                          </m:r>
                        </m:sub>
                        <m:sup>
                          <m:r>
                            <m:rPr>
                              <m:nor/>
                            </m:rPr>
                            <a:rPr lang="en-IL"/>
                            <m:t>center</m:t>
                          </m:r>
                        </m:sup>
                      </m:sSubSup>
                      <m:d>
                        <m:dPr>
                          <m:ctrlPr>
                            <a:rPr lang="en-IL" i="1">
                              <a:latin typeface="Cambria Math" panose="02040503050406030204" pitchFamily="18" charset="0"/>
                            </a:rPr>
                          </m:ctrlPr>
                        </m:dPr>
                        <m:e>
                          <m:r>
                            <a:rPr lang="en-IL" i="1">
                              <a:latin typeface="Cambria Math" panose="02040503050406030204" pitchFamily="18" charset="0"/>
                            </a:rPr>
                            <m:t>𝑡</m:t>
                          </m:r>
                        </m:e>
                      </m:d>
                      <m:r>
                        <a:rPr lang="en-IL" i="1">
                          <a:latin typeface="Cambria Math" panose="02040503050406030204" pitchFamily="18" charset="0"/>
                        </a:rPr>
                        <m:t>=</m:t>
                      </m:r>
                      <m:f>
                        <m:fPr>
                          <m:ctrlPr>
                            <a:rPr lang="en-IL" i="1">
                              <a:latin typeface="Cambria Math" panose="02040503050406030204" pitchFamily="18" charset="0"/>
                            </a:rPr>
                          </m:ctrlPr>
                        </m:fPr>
                        <m:num>
                          <m:r>
                            <a:rPr lang="en-IL" i="1">
                              <a:latin typeface="Cambria Math" panose="02040503050406030204" pitchFamily="18" charset="0"/>
                            </a:rPr>
                            <m:t>1</m:t>
                          </m:r>
                        </m:num>
                        <m:den>
                          <m:r>
                            <a:rPr lang="en-IL" i="1">
                              <a:latin typeface="Cambria Math" panose="02040503050406030204" pitchFamily="18" charset="0"/>
                            </a:rPr>
                            <m:t>𝑁</m:t>
                          </m:r>
                        </m:den>
                      </m:f>
                      <m:nary>
                        <m:naryPr>
                          <m:chr m:val="∑"/>
                          <m:limLoc m:val="undOvr"/>
                          <m:grow m:val="on"/>
                          <m:supHide m:val="on"/>
                          <m:ctrlPr>
                            <a:rPr lang="en-IL" i="1">
                              <a:latin typeface="Cambria Math" panose="02040503050406030204" pitchFamily="18" charset="0"/>
                            </a:rPr>
                          </m:ctrlPr>
                        </m:naryPr>
                        <m:sub>
                          <m:r>
                            <a:rPr lang="en-IL" i="1">
                              <a:latin typeface="Cambria Math" panose="02040503050406030204" pitchFamily="18" charset="0"/>
                            </a:rPr>
                            <m:t>𝑗</m:t>
                          </m:r>
                          <m:r>
                            <a:rPr lang="en-IL" i="1">
                              <a:latin typeface="Cambria Math" panose="02040503050406030204" pitchFamily="18" charset="0"/>
                            </a:rPr>
                            <m:t>∈</m:t>
                          </m:r>
                          <m:r>
                            <m:rPr>
                              <m:nor/>
                            </m:rPr>
                            <a:rPr lang="en-IL"/>
                            <m:t>cluster</m:t>
                          </m:r>
                        </m:sub>
                        <m:sup/>
                        <m:e>
                          <m:sSub>
                            <m:sSubPr>
                              <m:ctrlPr>
                                <a:rPr lang="en-IL" i="1">
                                  <a:latin typeface="Cambria Math" panose="02040503050406030204" pitchFamily="18" charset="0"/>
                                </a:rPr>
                              </m:ctrlPr>
                            </m:sSubPr>
                            <m:e>
                              <m:r>
                                <a:rPr lang="en-IL" b="1" i="1">
                                  <a:latin typeface="Cambria Math" panose="02040503050406030204" pitchFamily="18" charset="0"/>
                                </a:rPr>
                                <m:t>𝐯</m:t>
                              </m:r>
                            </m:e>
                            <m:sub>
                              <m:r>
                                <a:rPr lang="en-IL" i="1">
                                  <a:latin typeface="Cambria Math" panose="02040503050406030204" pitchFamily="18" charset="0"/>
                                </a:rPr>
                                <m:t>𝑗</m:t>
                              </m:r>
                            </m:sub>
                          </m:sSub>
                          <m:d>
                            <m:dPr>
                              <m:ctrlPr>
                                <a:rPr lang="en-IL" i="1">
                                  <a:latin typeface="Cambria Math" panose="02040503050406030204" pitchFamily="18" charset="0"/>
                                </a:rPr>
                              </m:ctrlPr>
                            </m:dPr>
                            <m:e>
                              <m:r>
                                <a:rPr lang="en-IL" i="1">
                                  <a:latin typeface="Cambria Math" panose="02040503050406030204" pitchFamily="18" charset="0"/>
                                </a:rPr>
                                <m:t>𝑡</m:t>
                              </m:r>
                            </m:e>
                          </m:d>
                        </m:e>
                      </m:nary>
                    </m:oMath>
                  </m:oMathPara>
                </a14:m>
                <a:endParaRPr lang="en-IL" dirty="0"/>
              </a:p>
              <a:p>
                <a:endParaRPr lang="en-IL" dirty="0"/>
              </a:p>
            </p:txBody>
          </p:sp>
        </mc:Choice>
        <mc:Fallback xmlns="">
          <p:sp>
            <p:nvSpPr>
              <p:cNvPr id="21" name="TextBox 20">
                <a:extLst>
                  <a:ext uri="{FF2B5EF4-FFF2-40B4-BE49-F238E27FC236}">
                    <a16:creationId xmlns:a16="http://schemas.microsoft.com/office/drawing/2014/main" id="{CA4F720C-D2AE-25A8-F581-28B58D8791C5}"/>
                  </a:ext>
                </a:extLst>
              </p:cNvPr>
              <p:cNvSpPr txBox="1">
                <a:spLocks noRot="1" noChangeAspect="1" noMove="1" noResize="1" noEditPoints="1" noAdjustHandles="1" noChangeArrowheads="1" noChangeShapeType="1" noTextEdit="1"/>
              </p:cNvSpPr>
              <p:nvPr/>
            </p:nvSpPr>
            <p:spPr>
              <a:xfrm>
                <a:off x="10147609" y="6066910"/>
                <a:ext cx="2923429" cy="1016689"/>
              </a:xfrm>
              <a:prstGeom prst="rect">
                <a:avLst/>
              </a:prstGeom>
              <a:blipFill>
                <a:blip r:embed="rId1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48FE904-0F29-F83A-AA71-F82E6C9F3689}"/>
                  </a:ext>
                </a:extLst>
              </p:cNvPr>
              <p:cNvSpPr txBox="1"/>
              <p:nvPr/>
            </p:nvSpPr>
            <p:spPr>
              <a:xfrm>
                <a:off x="10274799" y="7388772"/>
                <a:ext cx="3584186" cy="6291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L" sz="2000" i="1" smtClean="0">
                              <a:latin typeface="Cambria Math" panose="02040503050406030204" pitchFamily="18" charset="0"/>
                            </a:rPr>
                          </m:ctrlPr>
                        </m:sSubPr>
                        <m:e>
                          <m:r>
                            <m:rPr>
                              <m:sty m:val="p"/>
                            </m:rPr>
                            <a:rPr lang="en-US" sz="2000" b="0" i="0" smtClean="0">
                              <a:latin typeface="Cambria Math" panose="02040503050406030204" pitchFamily="18" charset="0"/>
                            </a:rPr>
                            <m:t>gra</m:t>
                          </m:r>
                          <m:r>
                            <a:rPr lang="en-US" sz="2000" b="0" i="1" smtClean="0">
                              <a:latin typeface="Cambria Math" panose="02040503050406030204" pitchFamily="18" charset="0"/>
                            </a:rPr>
                            <m:t>𝑣𝑖𝑡𝑦</m:t>
                          </m:r>
                        </m:e>
                        <m:sub>
                          <m:r>
                            <a:rPr lang="en-IL" sz="2000" i="1">
                              <a:latin typeface="Cambria Math" panose="02040503050406030204" pitchFamily="18" charset="0"/>
                            </a:rPr>
                            <m:t>𝑖</m:t>
                          </m:r>
                        </m:sub>
                      </m:sSub>
                      <m:d>
                        <m:dPr>
                          <m:ctrlPr>
                            <a:rPr lang="en-IL" sz="2000" i="1">
                              <a:latin typeface="Cambria Math" panose="02040503050406030204" pitchFamily="18" charset="0"/>
                            </a:rPr>
                          </m:ctrlPr>
                        </m:dPr>
                        <m:e>
                          <m:r>
                            <a:rPr lang="en-IL" sz="2000" i="1">
                              <a:latin typeface="Cambria Math" panose="02040503050406030204" pitchFamily="18" charset="0"/>
                            </a:rPr>
                            <m:t>𝑡</m:t>
                          </m:r>
                        </m:e>
                      </m:d>
                      <m:r>
                        <a:rPr lang="en-IL" sz="2000" i="1">
                          <a:latin typeface="Cambria Math" panose="02040503050406030204" pitchFamily="18" charset="0"/>
                        </a:rPr>
                        <m:t>=</m:t>
                      </m:r>
                      <m:sSubSup>
                        <m:sSubSupPr>
                          <m:ctrlPr>
                            <a:rPr lang="en-IL" sz="2000" i="1">
                              <a:latin typeface="Cambria Math" panose="02040503050406030204" pitchFamily="18" charset="0"/>
                            </a:rPr>
                          </m:ctrlPr>
                        </m:sSubSupPr>
                        <m:e>
                          <m:r>
                            <m:rPr>
                              <m:sty m:val="p"/>
                            </m:rPr>
                            <a:rPr lang="en-IL" sz="2000">
                              <a:latin typeface="Cambria Math" panose="02040503050406030204" pitchFamily="18" charset="0"/>
                            </a:rPr>
                            <m:t>v</m:t>
                          </m:r>
                        </m:e>
                        <m:sub>
                          <m:r>
                            <a:rPr lang="en-IL" sz="2000" i="1">
                              <a:latin typeface="Cambria Math" panose="02040503050406030204" pitchFamily="18" charset="0"/>
                            </a:rPr>
                            <m:t>𝑖</m:t>
                          </m:r>
                        </m:sub>
                        <m:sup>
                          <m:r>
                            <m:rPr>
                              <m:nor/>
                            </m:rPr>
                            <a:rPr lang="en-IL" sz="2000"/>
                            <m:t>center</m:t>
                          </m:r>
                        </m:sup>
                      </m:sSubSup>
                      <m:d>
                        <m:dPr>
                          <m:ctrlPr>
                            <a:rPr lang="en-IL" sz="2000" i="1">
                              <a:latin typeface="Cambria Math" panose="02040503050406030204" pitchFamily="18" charset="0"/>
                            </a:rPr>
                          </m:ctrlPr>
                        </m:dPr>
                        <m:e>
                          <m:r>
                            <a:rPr lang="en-IL" sz="2000" i="1">
                              <a:latin typeface="Cambria Math" panose="02040503050406030204" pitchFamily="18" charset="0"/>
                            </a:rPr>
                            <m:t>𝑡</m:t>
                          </m:r>
                        </m:e>
                      </m:d>
                      <m:r>
                        <a:rPr lang="en-IL" sz="2000" i="1">
                          <a:latin typeface="Cambria Math" panose="02040503050406030204" pitchFamily="18" charset="0"/>
                        </a:rPr>
                        <m:t>−</m:t>
                      </m:r>
                      <m:sSub>
                        <m:sSubPr>
                          <m:ctrlPr>
                            <a:rPr lang="en-IL" sz="2000" i="1">
                              <a:latin typeface="Cambria Math" panose="02040503050406030204" pitchFamily="18" charset="0"/>
                            </a:rPr>
                          </m:ctrlPr>
                        </m:sSubPr>
                        <m:e>
                          <m:r>
                            <m:rPr>
                              <m:sty m:val="p"/>
                            </m:rPr>
                            <a:rPr lang="en-IL" sz="2000">
                              <a:latin typeface="Cambria Math" panose="02040503050406030204" pitchFamily="18" charset="0"/>
                            </a:rPr>
                            <m:t>v</m:t>
                          </m:r>
                        </m:e>
                        <m:sub>
                          <m:r>
                            <a:rPr lang="en-IL" sz="2000" i="1">
                              <a:latin typeface="Cambria Math" panose="02040503050406030204" pitchFamily="18" charset="0"/>
                            </a:rPr>
                            <m:t>𝑖</m:t>
                          </m:r>
                        </m:sub>
                      </m:sSub>
                      <m:d>
                        <m:dPr>
                          <m:ctrlPr>
                            <a:rPr lang="en-IL" sz="2000" i="1">
                              <a:latin typeface="Cambria Math" panose="02040503050406030204" pitchFamily="18" charset="0"/>
                            </a:rPr>
                          </m:ctrlPr>
                        </m:dPr>
                        <m:e>
                          <m:r>
                            <a:rPr lang="en-IL" sz="2000" i="1">
                              <a:latin typeface="Cambria Math" panose="02040503050406030204" pitchFamily="18" charset="0"/>
                            </a:rPr>
                            <m:t>𝑡</m:t>
                          </m:r>
                        </m:e>
                      </m:d>
                    </m:oMath>
                  </m:oMathPara>
                </a14:m>
                <a:endParaRPr lang="en-IL" sz="2000" dirty="0"/>
              </a:p>
              <a:p>
                <a:endParaRPr lang="en-IL" dirty="0"/>
              </a:p>
            </p:txBody>
          </p:sp>
        </mc:Choice>
        <mc:Fallback xmlns="">
          <p:sp>
            <p:nvSpPr>
              <p:cNvPr id="23" name="TextBox 22">
                <a:extLst>
                  <a:ext uri="{FF2B5EF4-FFF2-40B4-BE49-F238E27FC236}">
                    <a16:creationId xmlns:a16="http://schemas.microsoft.com/office/drawing/2014/main" id="{B48FE904-0F29-F83A-AA71-F82E6C9F3689}"/>
                  </a:ext>
                </a:extLst>
              </p:cNvPr>
              <p:cNvSpPr txBox="1">
                <a:spLocks noRot="1" noChangeAspect="1" noMove="1" noResize="1" noEditPoints="1" noAdjustHandles="1" noChangeArrowheads="1" noChangeShapeType="1" noTextEdit="1"/>
              </p:cNvSpPr>
              <p:nvPr/>
            </p:nvSpPr>
            <p:spPr>
              <a:xfrm>
                <a:off x="10274799" y="7388772"/>
                <a:ext cx="3584186" cy="629147"/>
              </a:xfrm>
              <a:prstGeom prst="rect">
                <a:avLst/>
              </a:prstGeom>
              <a:blipFill>
                <a:blip r:embed="rId15"/>
                <a:stretch>
                  <a:fillRect l="-1361" t="-194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631DC8-DD69-6937-D9A1-BA34510A5D53}"/>
                  </a:ext>
                </a:extLst>
              </p:cNvPr>
              <p:cNvSpPr txBox="1"/>
              <p:nvPr/>
            </p:nvSpPr>
            <p:spPr>
              <a:xfrm>
                <a:off x="-1988861" y="7551136"/>
                <a:ext cx="82090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𝑛𝑜𝑑𝑒</m:t>
                      </m:r>
                      <m:r>
                        <a:rPr lang="en-US" b="0" i="1" smtClean="0">
                          <a:latin typeface="Cambria Math" panose="02040503050406030204" pitchFamily="18" charset="0"/>
                        </a:rPr>
                        <m:t> </m:t>
                      </m:r>
                      <m:r>
                        <a:rPr lang="en-US" b="0" i="1" smtClean="0">
                          <a:latin typeface="Cambria Math" panose="02040503050406030204" pitchFamily="18" charset="0"/>
                        </a:rPr>
                        <m:t>𝑒𝑚𝑏𝑒𝑑𝑑𝑖𝑛𝑔</m:t>
                      </m:r>
                      <m:r>
                        <a:rPr lang="en-US" b="0" i="1" smtClean="0">
                          <a:latin typeface="Cambria Math" panose="02040503050406030204" pitchFamily="18" charset="0"/>
                        </a:rPr>
                        <m:t> </m:t>
                      </m:r>
                      <m:r>
                        <a:rPr lang="en-US" b="0" i="1" smtClean="0">
                          <a:latin typeface="Cambria Math" panose="02040503050406030204" pitchFamily="18" charset="0"/>
                        </a:rPr>
                        <m:t>𝑣𝑒𝑐𝑡𝑜𝑟</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𝑔𝑟𝑎𝑝h</m:t>
                      </m:r>
                      <m:r>
                        <a:rPr lang="en-US" b="0" i="1" smtClean="0">
                          <a:latin typeface="Cambria Math" panose="02040503050406030204" pitchFamily="18" charset="0"/>
                        </a:rPr>
                        <m:t> </m:t>
                      </m:r>
                      <m:r>
                        <a:rPr lang="en-US" b="0" i="1" smtClean="0">
                          <a:latin typeface="Cambria Math" panose="02040503050406030204" pitchFamily="18" charset="0"/>
                        </a:rPr>
                        <m:t>𝑖</m:t>
                      </m:r>
                    </m:oMath>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𝑐𝑙𝑢𝑠𝑡𝑒𝑟</m:t>
                      </m:r>
                    </m:oMath>
                  </m:oMathPara>
                </a14:m>
                <a:endParaRPr lang="en-US" b="0" dirty="0"/>
              </a:p>
            </p:txBody>
          </p:sp>
        </mc:Choice>
        <mc:Fallback xmlns="">
          <p:sp>
            <p:nvSpPr>
              <p:cNvPr id="3" name="TextBox 2">
                <a:extLst>
                  <a:ext uri="{FF2B5EF4-FFF2-40B4-BE49-F238E27FC236}">
                    <a16:creationId xmlns:a16="http://schemas.microsoft.com/office/drawing/2014/main" id="{B8631DC8-DD69-6937-D9A1-BA34510A5D53}"/>
                  </a:ext>
                </a:extLst>
              </p:cNvPr>
              <p:cNvSpPr txBox="1">
                <a:spLocks noRot="1" noChangeAspect="1" noMove="1" noResize="1" noEditPoints="1" noAdjustHandles="1" noChangeArrowheads="1" noChangeShapeType="1" noTextEdit="1"/>
              </p:cNvSpPr>
              <p:nvPr/>
            </p:nvSpPr>
            <p:spPr>
              <a:xfrm>
                <a:off x="-1988861" y="7551136"/>
                <a:ext cx="8209050" cy="646331"/>
              </a:xfrm>
              <a:prstGeom prst="rect">
                <a:avLst/>
              </a:prstGeom>
              <a:blipFill>
                <a:blip r:embed="rId16"/>
                <a:stretch>
                  <a:fillRect b="-6604"/>
                </a:stretch>
              </a:blipFill>
            </p:spPr>
            <p:txBody>
              <a:bodyPr/>
              <a:lstStyle/>
              <a:p>
                <a:r>
                  <a:rPr lang="en-IL">
                    <a:noFill/>
                  </a:rPr>
                  <a:t> </a:t>
                </a:r>
              </a:p>
            </p:txBody>
          </p:sp>
        </mc:Fallback>
      </mc:AlternateContent>
      <p:sp>
        <p:nvSpPr>
          <p:cNvPr id="5" name="Rectangle 4">
            <a:extLst>
              <a:ext uri="{FF2B5EF4-FFF2-40B4-BE49-F238E27FC236}">
                <a16:creationId xmlns:a16="http://schemas.microsoft.com/office/drawing/2014/main" id="{5D0C636D-5E47-9551-DF5F-001B74616C80}"/>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120700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DCC42-8132-E4F5-84BE-A21FECCB6E67}"/>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D9CC8D44-67CE-E899-FC4A-686233D5C684}"/>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919C527D-1FDF-AB57-D90C-C5B286B76A22}"/>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4B0CACC8-7B1B-6370-68DA-B2BC2C494F38}"/>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CD45B7E8-458F-7953-9580-B89D3A85599E}"/>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43B17399-D385-F954-484C-85CBCC852FAD}"/>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21F41580-0EE4-8E55-2C9E-2027D8856248}"/>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7F8CE57A-2EF7-C501-DAD4-A62AF5F62B46}"/>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D41BB778-70B5-7B8D-9F30-8A3D13EA1268}"/>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29C7B7EE-64AD-CC1C-B578-58ADF3FDA032}"/>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437A349C-3FE1-6C50-A156-E1F271F0FCA6}"/>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DEFDE1FC-D4FA-15EA-AEC0-433166CAD31E}"/>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748ABD89-96E8-8880-C3DC-335A01CB8A1D}"/>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D4599118-B0C3-C1ED-FAC8-155B18171EF6}"/>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793E914F-8137-19C4-DC7B-BC529278803F}"/>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78008C7D-EEDD-8398-BC71-33F703B57E65}"/>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06886196-44B8-C847-BAF9-EDAE9AF1FA37}"/>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59F6C365-16D0-68A4-EC1E-B0952F28899F}"/>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86F912C3-FC3C-27EB-C551-09550BCDBE2A}"/>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2E310988-0E5E-C374-BBF1-DDC9A4C79474}"/>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EDDAF609-7215-F8BF-C197-CF48ED485D88}"/>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FF411924-A1C8-A75A-C19C-880C321A7CEF}"/>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8CAE5BB4-7B2A-7258-1166-CE72F4438EC5}"/>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550D928C-DD0E-FC98-ED46-266D41D6049C}"/>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BD6C450A-C155-792D-176D-2E6A8E6591DE}"/>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Model Flowchart</a:t>
            </a:r>
            <a:endParaRPr lang="en-US" sz="1500" dirty="0">
              <a:solidFill>
                <a:srgbClr val="FF0000"/>
              </a:solidFill>
            </a:endParaRPr>
          </a:p>
        </p:txBody>
      </p:sp>
      <p:sp>
        <p:nvSpPr>
          <p:cNvPr id="28" name="Text 26">
            <a:extLst>
              <a:ext uri="{FF2B5EF4-FFF2-40B4-BE49-F238E27FC236}">
                <a16:creationId xmlns:a16="http://schemas.microsoft.com/office/drawing/2014/main" id="{C73ED472-2EA7-5C45-C524-99A04728484C}"/>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DEFA4E67-A765-BD5C-1E77-1FF26772B087}"/>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73FB68EE-7685-B3FA-E5B9-7349F92858D8}"/>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FE3C5BFA-1946-96E5-CA02-95CF7554709F}"/>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
        <p:nvSpPr>
          <p:cNvPr id="2" name="Rectangle 1">
            <a:extLst>
              <a:ext uri="{FF2B5EF4-FFF2-40B4-BE49-F238E27FC236}">
                <a16:creationId xmlns:a16="http://schemas.microsoft.com/office/drawing/2014/main" id="{4058D812-E3DD-2F30-B8FB-C2ACD94B6EC4}"/>
              </a:ext>
            </a:extLst>
          </p:cNvPr>
          <p:cNvSpPr/>
          <p:nvPr/>
        </p:nvSpPr>
        <p:spPr>
          <a:xfrm>
            <a:off x="298606" y="215757"/>
            <a:ext cx="574697" cy="412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390951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3" name="Text 31"/>
          <p:cNvSpPr/>
          <p:nvPr/>
        </p:nvSpPr>
        <p:spPr>
          <a:xfrm>
            <a:off x="520898" y="549534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3" name="Text 41"/>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05816A24-A2ED-39CE-621C-0AF8D1FCE3E2}"/>
              </a:ext>
            </a:extLst>
          </p:cNvPr>
          <p:cNvSpPr/>
          <p:nvPr/>
        </p:nvSpPr>
        <p:spPr>
          <a:xfrm>
            <a:off x="5102385" y="1056023"/>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Project Overview</a:t>
            </a:r>
          </a:p>
        </p:txBody>
      </p:sp>
      <p:sp>
        <p:nvSpPr>
          <p:cNvPr id="2" name="Text 2">
            <a:extLst>
              <a:ext uri="{FF2B5EF4-FFF2-40B4-BE49-F238E27FC236}">
                <a16:creationId xmlns:a16="http://schemas.microsoft.com/office/drawing/2014/main" id="{B4A340F5-0C80-756C-E7D9-06E3CF0E99AD}"/>
              </a:ext>
            </a:extLst>
          </p:cNvPr>
          <p:cNvSpPr/>
          <p:nvPr/>
        </p:nvSpPr>
        <p:spPr>
          <a:xfrm>
            <a:off x="584929" y="2047207"/>
            <a:ext cx="13500941" cy="1890397"/>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In this project, we aim to classify and analyse citation behaviours within dynamic citation networks. By understanding these patterns, we can gain insights into how knowledge propagates, how influential research emerges, and how academic discourse evolves over time.</a:t>
            </a:r>
            <a:endParaRPr lang="en-US" sz="1700" b="1" dirty="0">
              <a:latin typeface="Sitka Text Semibold" pitchFamily="2" charset="0"/>
              <a:cs typeface="Sora Light" pitchFamily="34" charset="-120"/>
            </a:endParaRPr>
          </a:p>
        </p:txBody>
      </p:sp>
      <p:sp>
        <p:nvSpPr>
          <p:cNvPr id="45" name="Shape 2">
            <a:extLst>
              <a:ext uri="{FF2B5EF4-FFF2-40B4-BE49-F238E27FC236}">
                <a16:creationId xmlns:a16="http://schemas.microsoft.com/office/drawing/2014/main" id="{CA06D2BB-4DBB-E4EC-1C2C-2F61E9DC9D82}"/>
              </a:ext>
            </a:extLst>
          </p:cNvPr>
          <p:cNvSpPr/>
          <p:nvPr/>
        </p:nvSpPr>
        <p:spPr>
          <a:xfrm>
            <a:off x="596384" y="4358420"/>
            <a:ext cx="4154567"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46" name="Text 3">
            <a:extLst>
              <a:ext uri="{FF2B5EF4-FFF2-40B4-BE49-F238E27FC236}">
                <a16:creationId xmlns:a16="http://schemas.microsoft.com/office/drawing/2014/main" id="{97CFB636-EAFC-C1FB-E522-532A40CDEC6A}"/>
              </a:ext>
            </a:extLst>
          </p:cNvPr>
          <p:cNvSpPr/>
          <p:nvPr/>
        </p:nvSpPr>
        <p:spPr>
          <a:xfrm>
            <a:off x="596384" y="4899916"/>
            <a:ext cx="345066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Develop</a:t>
            </a:r>
          </a:p>
        </p:txBody>
      </p:sp>
      <p:sp>
        <p:nvSpPr>
          <p:cNvPr id="47" name="Text 4">
            <a:extLst>
              <a:ext uri="{FF2B5EF4-FFF2-40B4-BE49-F238E27FC236}">
                <a16:creationId xmlns:a16="http://schemas.microsoft.com/office/drawing/2014/main" id="{CBF1D723-4B53-6B21-7797-243D6B470F9E}"/>
              </a:ext>
            </a:extLst>
          </p:cNvPr>
          <p:cNvSpPr/>
          <p:nvPr/>
        </p:nvSpPr>
        <p:spPr>
          <a:xfrm>
            <a:off x="596384" y="5386048"/>
            <a:ext cx="4154567"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Develop a model for embedding dynamic citation networks.</a:t>
            </a:r>
          </a:p>
        </p:txBody>
      </p:sp>
      <p:sp>
        <p:nvSpPr>
          <p:cNvPr id="48" name="Shape 5">
            <a:extLst>
              <a:ext uri="{FF2B5EF4-FFF2-40B4-BE49-F238E27FC236}">
                <a16:creationId xmlns:a16="http://schemas.microsoft.com/office/drawing/2014/main" id="{8C79A758-C5B3-4C9E-5A2C-5B48293D4FD1}"/>
              </a:ext>
            </a:extLst>
          </p:cNvPr>
          <p:cNvSpPr/>
          <p:nvPr/>
        </p:nvSpPr>
        <p:spPr>
          <a:xfrm>
            <a:off x="5075873" y="4033379"/>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49" name="Text 6">
            <a:extLst>
              <a:ext uri="{FF2B5EF4-FFF2-40B4-BE49-F238E27FC236}">
                <a16:creationId xmlns:a16="http://schemas.microsoft.com/office/drawing/2014/main" id="{7FD6E8AE-6D66-535B-7651-59F954DA6AFA}"/>
              </a:ext>
            </a:extLst>
          </p:cNvPr>
          <p:cNvSpPr/>
          <p:nvPr/>
        </p:nvSpPr>
        <p:spPr>
          <a:xfrm>
            <a:off x="5075873" y="4574875"/>
            <a:ext cx="2855238"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Analyze</a:t>
            </a:r>
          </a:p>
        </p:txBody>
      </p:sp>
      <p:sp>
        <p:nvSpPr>
          <p:cNvPr id="50" name="Text 7">
            <a:extLst>
              <a:ext uri="{FF2B5EF4-FFF2-40B4-BE49-F238E27FC236}">
                <a16:creationId xmlns:a16="http://schemas.microsoft.com/office/drawing/2014/main" id="{1CB38E96-EE27-593C-ABB6-872055E0F63C}"/>
              </a:ext>
            </a:extLst>
          </p:cNvPr>
          <p:cNvSpPr/>
          <p:nvPr/>
        </p:nvSpPr>
        <p:spPr>
          <a:xfrm>
            <a:off x="5075873" y="5061007"/>
            <a:ext cx="4154686"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Analyze dynamic network embeddings</a:t>
            </a:r>
          </a:p>
        </p:txBody>
      </p:sp>
      <p:sp>
        <p:nvSpPr>
          <p:cNvPr id="51" name="Shape 8">
            <a:extLst>
              <a:ext uri="{FF2B5EF4-FFF2-40B4-BE49-F238E27FC236}">
                <a16:creationId xmlns:a16="http://schemas.microsoft.com/office/drawing/2014/main" id="{53821991-21E0-0878-685F-092FBC6FE590}"/>
              </a:ext>
            </a:extLst>
          </p:cNvPr>
          <p:cNvSpPr/>
          <p:nvPr/>
        </p:nvSpPr>
        <p:spPr>
          <a:xfrm>
            <a:off x="9555480" y="3708457"/>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52" name="Text 9">
            <a:extLst>
              <a:ext uri="{FF2B5EF4-FFF2-40B4-BE49-F238E27FC236}">
                <a16:creationId xmlns:a16="http://schemas.microsoft.com/office/drawing/2014/main" id="{3CD1ECD8-F224-CA0C-783A-1478E417911F}"/>
              </a:ext>
            </a:extLst>
          </p:cNvPr>
          <p:cNvSpPr/>
          <p:nvPr/>
        </p:nvSpPr>
        <p:spPr>
          <a:xfrm>
            <a:off x="9555480" y="4249954"/>
            <a:ext cx="3848576"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Perform</a:t>
            </a:r>
          </a:p>
        </p:txBody>
      </p:sp>
      <p:sp>
        <p:nvSpPr>
          <p:cNvPr id="53" name="Text 10">
            <a:extLst>
              <a:ext uri="{FF2B5EF4-FFF2-40B4-BE49-F238E27FC236}">
                <a16:creationId xmlns:a16="http://schemas.microsoft.com/office/drawing/2014/main" id="{6D94E4F0-08DC-6A31-3B31-C53BA9B315C3}"/>
              </a:ext>
            </a:extLst>
          </p:cNvPr>
          <p:cNvSpPr/>
          <p:nvPr/>
        </p:nvSpPr>
        <p:spPr>
          <a:xfrm>
            <a:off x="9555480" y="4736086"/>
            <a:ext cx="4154686" cy="693420"/>
          </a:xfrm>
          <a:prstGeom prst="rect">
            <a:avLst/>
          </a:prstGeom>
          <a:noFill/>
          <a:ln/>
        </p:spPr>
        <p:txBody>
          <a:bodyPr wrap="square" lIns="0" tIns="0" rIns="0" bIns="0" rtlCol="0" anchor="t"/>
          <a:lstStyle/>
          <a:p>
            <a:pPr marL="0" indent="0" algn="l">
              <a:lnSpc>
                <a:spcPts val="2700"/>
              </a:lnSpc>
              <a:buNone/>
            </a:pPr>
            <a:r>
              <a:rPr lang="en-GB" sz="1700" b="1" dirty="0">
                <a:latin typeface="Sitka Text Semibold" pitchFamily="2" charset="0"/>
                <a:cs typeface="Sora Light" pitchFamily="34" charset="-120"/>
              </a:rPr>
              <a:t>Perform citation classification for deeper scholarly insights</a:t>
            </a:r>
            <a:endParaRPr lang="en-US" sz="1700" b="1" dirty="0">
              <a:latin typeface="Sitka Text Semibold" pitchFamily="2" charset="0"/>
              <a:cs typeface="Sora Light" pitchFamily="34" charset="-120"/>
            </a:endParaRPr>
          </a:p>
        </p:txBody>
      </p:sp>
      <p:sp>
        <p:nvSpPr>
          <p:cNvPr id="55" name="TextBox 54">
            <a:extLst>
              <a:ext uri="{FF2B5EF4-FFF2-40B4-BE49-F238E27FC236}">
                <a16:creationId xmlns:a16="http://schemas.microsoft.com/office/drawing/2014/main" id="{D906974A-CD29-7A49-85D3-0D0EF0B44B9F}"/>
              </a:ext>
            </a:extLst>
          </p:cNvPr>
          <p:cNvSpPr txBox="1"/>
          <p:nvPr/>
        </p:nvSpPr>
        <p:spPr>
          <a:xfrm>
            <a:off x="479263" y="6725096"/>
            <a:ext cx="13107460" cy="1231684"/>
          </a:xfrm>
          <a:prstGeom prst="rect">
            <a:avLst/>
          </a:prstGeom>
          <a:noFill/>
        </p:spPr>
        <p:txBody>
          <a:bodyPr wrap="square">
            <a:spAutoFit/>
          </a:bodyPr>
          <a:lstStyle/>
          <a:p>
            <a:pPr>
              <a:lnSpc>
                <a:spcPct val="150000"/>
              </a:lnSpc>
            </a:pPr>
            <a:r>
              <a:rPr lang="en-GB" sz="1700" b="1" dirty="0">
                <a:latin typeface="Sitka Text Semibold" pitchFamily="2" charset="0"/>
                <a:cs typeface="Sora Light" pitchFamily="34" charset="-120"/>
              </a:rPr>
              <a:t>The aim is to identify citations within the dynamic networks that exhibit classification-relevant behaviours and develop a validated framework to confirm these observations. This provides a systematic approach to understanding and verifying citation dynamics in evolving scholarly landscapes.</a:t>
            </a:r>
            <a:endParaRPr lang="en-IL" sz="1700" b="1" dirty="0">
              <a:latin typeface="Sitka Text Semibold" pitchFamily="2" charset="0"/>
              <a:cs typeface="Sora Light" pitchFamily="34" charset="-120"/>
            </a:endParaRPr>
          </a:p>
        </p:txBody>
      </p:sp>
      <p:sp>
        <p:nvSpPr>
          <p:cNvPr id="3" name="Rectangle 2">
            <a:extLst>
              <a:ext uri="{FF2B5EF4-FFF2-40B4-BE49-F238E27FC236}">
                <a16:creationId xmlns:a16="http://schemas.microsoft.com/office/drawing/2014/main" id="{0FDF30DE-B9D6-59BF-1D2C-D518F9397D68}"/>
              </a:ext>
            </a:extLst>
          </p:cNvPr>
          <p:cNvSpPr/>
          <p:nvPr/>
        </p:nvSpPr>
        <p:spPr>
          <a:xfrm>
            <a:off x="298606" y="215757"/>
            <a:ext cx="574697" cy="412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C4713-06C6-4FB6-753C-20AEA1060645}"/>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415B730D-B11B-CD80-B36B-6401C8750890}"/>
              </a:ext>
            </a:extLst>
          </p:cNvPr>
          <p:cNvSpPr/>
          <p:nvPr/>
        </p:nvSpPr>
        <p:spPr>
          <a:xfrm>
            <a:off x="4629626" y="652229"/>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Project Flowchart</a:t>
            </a:r>
            <a:endParaRPr lang="en-US" sz="4450" dirty="0"/>
          </a:p>
        </p:txBody>
      </p:sp>
      <p:pic>
        <p:nvPicPr>
          <p:cNvPr id="6" name="Picture 5">
            <a:extLst>
              <a:ext uri="{FF2B5EF4-FFF2-40B4-BE49-F238E27FC236}">
                <a16:creationId xmlns:a16="http://schemas.microsoft.com/office/drawing/2014/main" id="{F4070574-556A-C1D0-F97F-1FBA50179AC8}"/>
              </a:ext>
            </a:extLst>
          </p:cNvPr>
          <p:cNvPicPr>
            <a:picLocks noChangeAspect="1"/>
          </p:cNvPicPr>
          <p:nvPr/>
        </p:nvPicPr>
        <p:blipFill>
          <a:blip r:embed="rId3"/>
          <a:stretch>
            <a:fillRect/>
          </a:stretch>
        </p:blipFill>
        <p:spPr>
          <a:xfrm>
            <a:off x="249754" y="1977292"/>
            <a:ext cx="8542215" cy="5791212"/>
          </a:xfrm>
          <a:prstGeom prst="rect">
            <a:avLst/>
          </a:prstGeom>
        </p:spPr>
      </p:pic>
      <p:sp>
        <p:nvSpPr>
          <p:cNvPr id="5" name="Shape 1">
            <a:extLst>
              <a:ext uri="{FF2B5EF4-FFF2-40B4-BE49-F238E27FC236}">
                <a16:creationId xmlns:a16="http://schemas.microsoft.com/office/drawing/2014/main" id="{EE9AEB78-ED55-DD27-D7D7-B65EB1BEBC19}"/>
              </a:ext>
            </a:extLst>
          </p:cNvPr>
          <p:cNvSpPr/>
          <p:nvPr/>
        </p:nvSpPr>
        <p:spPr>
          <a:xfrm>
            <a:off x="9513869" y="3343202"/>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7" name="Text 2">
            <a:extLst>
              <a:ext uri="{FF2B5EF4-FFF2-40B4-BE49-F238E27FC236}">
                <a16:creationId xmlns:a16="http://schemas.microsoft.com/office/drawing/2014/main" id="{C21C7D6D-2DC1-E354-508D-6CBF2FBBEE1D}"/>
              </a:ext>
            </a:extLst>
          </p:cNvPr>
          <p:cNvSpPr/>
          <p:nvPr/>
        </p:nvSpPr>
        <p:spPr>
          <a:xfrm>
            <a:off x="10109539" y="3343202"/>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Initial Construction</a:t>
            </a:r>
          </a:p>
        </p:txBody>
      </p:sp>
      <p:sp>
        <p:nvSpPr>
          <p:cNvPr id="8" name="Shape 1">
            <a:extLst>
              <a:ext uri="{FF2B5EF4-FFF2-40B4-BE49-F238E27FC236}">
                <a16:creationId xmlns:a16="http://schemas.microsoft.com/office/drawing/2014/main" id="{4833C5A6-6739-9DC4-1186-598630ADC90C}"/>
              </a:ext>
            </a:extLst>
          </p:cNvPr>
          <p:cNvSpPr/>
          <p:nvPr/>
        </p:nvSpPr>
        <p:spPr>
          <a:xfrm>
            <a:off x="9513869" y="411480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9" name="Text 2">
            <a:extLst>
              <a:ext uri="{FF2B5EF4-FFF2-40B4-BE49-F238E27FC236}">
                <a16:creationId xmlns:a16="http://schemas.microsoft.com/office/drawing/2014/main" id="{76B1565A-738A-027F-47E5-0245BD47484D}"/>
              </a:ext>
            </a:extLst>
          </p:cNvPr>
          <p:cNvSpPr/>
          <p:nvPr/>
        </p:nvSpPr>
        <p:spPr>
          <a:xfrm>
            <a:off x="10109539" y="4114800"/>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Dynamic Bernoulli Embeddings</a:t>
            </a:r>
          </a:p>
        </p:txBody>
      </p:sp>
      <p:sp>
        <p:nvSpPr>
          <p:cNvPr id="10" name="Shape 1">
            <a:extLst>
              <a:ext uri="{FF2B5EF4-FFF2-40B4-BE49-F238E27FC236}">
                <a16:creationId xmlns:a16="http://schemas.microsoft.com/office/drawing/2014/main" id="{DFD4067F-E6F6-5A82-AD06-6452BD5EC2E9}"/>
              </a:ext>
            </a:extLst>
          </p:cNvPr>
          <p:cNvSpPr/>
          <p:nvPr/>
        </p:nvSpPr>
        <p:spPr>
          <a:xfrm>
            <a:off x="9513869" y="4823717"/>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11" name="Text 2">
            <a:extLst>
              <a:ext uri="{FF2B5EF4-FFF2-40B4-BE49-F238E27FC236}">
                <a16:creationId xmlns:a16="http://schemas.microsoft.com/office/drawing/2014/main" id="{9C59BDFE-383C-FF38-A3D8-72BE17C9ADC8}"/>
              </a:ext>
            </a:extLst>
          </p:cNvPr>
          <p:cNvSpPr/>
          <p:nvPr/>
        </p:nvSpPr>
        <p:spPr>
          <a:xfrm>
            <a:off x="10109539" y="482371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Clustering &amp; Calculations</a:t>
            </a:r>
          </a:p>
        </p:txBody>
      </p:sp>
      <p:sp>
        <p:nvSpPr>
          <p:cNvPr id="12" name="Shape 1">
            <a:extLst>
              <a:ext uri="{FF2B5EF4-FFF2-40B4-BE49-F238E27FC236}">
                <a16:creationId xmlns:a16="http://schemas.microsoft.com/office/drawing/2014/main" id="{370DE740-A266-3C87-B0AF-91A76B0B4913}"/>
              </a:ext>
            </a:extLst>
          </p:cNvPr>
          <p:cNvSpPr/>
          <p:nvPr/>
        </p:nvSpPr>
        <p:spPr>
          <a:xfrm>
            <a:off x="9513869" y="555787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13" name="Text 2">
            <a:extLst>
              <a:ext uri="{FF2B5EF4-FFF2-40B4-BE49-F238E27FC236}">
                <a16:creationId xmlns:a16="http://schemas.microsoft.com/office/drawing/2014/main" id="{955046A7-5823-D42F-F69B-177FC2C3B471}"/>
              </a:ext>
            </a:extLst>
          </p:cNvPr>
          <p:cNvSpPr/>
          <p:nvPr/>
        </p:nvSpPr>
        <p:spPr>
          <a:xfrm>
            <a:off x="10109539" y="5557870"/>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Pattern Identifications</a:t>
            </a:r>
          </a:p>
        </p:txBody>
      </p:sp>
      <p:sp>
        <p:nvSpPr>
          <p:cNvPr id="2" name="Rectangle 1">
            <a:extLst>
              <a:ext uri="{FF2B5EF4-FFF2-40B4-BE49-F238E27FC236}">
                <a16:creationId xmlns:a16="http://schemas.microsoft.com/office/drawing/2014/main" id="{686139C7-C633-AA14-7C5B-4ACCEDA0D999}"/>
              </a:ext>
            </a:extLst>
          </p:cNvPr>
          <p:cNvSpPr/>
          <p:nvPr/>
        </p:nvSpPr>
        <p:spPr>
          <a:xfrm>
            <a:off x="298606" y="215757"/>
            <a:ext cx="574697" cy="412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25804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1CD9E-2B34-19A6-3626-1280DFD7938D}"/>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4E5B6BF5-1194-7215-9961-3EAB6C6678D5}"/>
              </a:ext>
            </a:extLst>
          </p:cNvPr>
          <p:cNvSpPr/>
          <p:nvPr/>
        </p:nvSpPr>
        <p:spPr>
          <a:xfrm>
            <a:off x="4413869" y="754971"/>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Sequence Diagram</a:t>
            </a:r>
            <a:endParaRPr lang="en-US" sz="4450" dirty="0"/>
          </a:p>
        </p:txBody>
      </p:sp>
      <p:pic>
        <p:nvPicPr>
          <p:cNvPr id="2" name="Picture 1">
            <a:extLst>
              <a:ext uri="{FF2B5EF4-FFF2-40B4-BE49-F238E27FC236}">
                <a16:creationId xmlns:a16="http://schemas.microsoft.com/office/drawing/2014/main" id="{3CA98036-68B1-E5E6-3D93-772B2D402C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102" y="2685903"/>
            <a:ext cx="13051942" cy="4495733"/>
          </a:xfrm>
          <a:prstGeom prst="rect">
            <a:avLst/>
          </a:prstGeom>
          <a:noFill/>
          <a:ln>
            <a:noFill/>
          </a:ln>
        </p:spPr>
      </p:pic>
      <p:sp>
        <p:nvSpPr>
          <p:cNvPr id="3" name="Rectangle 2">
            <a:extLst>
              <a:ext uri="{FF2B5EF4-FFF2-40B4-BE49-F238E27FC236}">
                <a16:creationId xmlns:a16="http://schemas.microsoft.com/office/drawing/2014/main" id="{13A9F41C-5098-CBD2-44F4-411F0B455D78}"/>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863786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AD7D9-8976-10F0-8FEE-26B6795AB8E7}"/>
            </a:ext>
          </a:extLst>
        </p:cNvPr>
        <p:cNvGrpSpPr/>
        <p:nvPr/>
      </p:nvGrpSpPr>
      <p:grpSpPr>
        <a:xfrm>
          <a:off x="0" y="0"/>
          <a:ext cx="0" cy="0"/>
          <a:chOff x="0" y="0"/>
          <a:chExt cx="0" cy="0"/>
        </a:xfrm>
      </p:grpSpPr>
      <p:sp>
        <p:nvSpPr>
          <p:cNvPr id="22" name="Text 0">
            <a:extLst>
              <a:ext uri="{FF2B5EF4-FFF2-40B4-BE49-F238E27FC236}">
                <a16:creationId xmlns:a16="http://schemas.microsoft.com/office/drawing/2014/main" id="{31545542-9A8B-6AA3-677D-56CB8F467D59}"/>
              </a:ext>
            </a:extLst>
          </p:cNvPr>
          <p:cNvSpPr/>
          <p:nvPr/>
        </p:nvSpPr>
        <p:spPr>
          <a:xfrm>
            <a:off x="5020044" y="688368"/>
            <a:ext cx="10298430"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Testing Plan</a:t>
            </a:r>
            <a:endParaRPr lang="en-US" sz="4450" dirty="0"/>
          </a:p>
        </p:txBody>
      </p:sp>
      <p:graphicFrame>
        <p:nvGraphicFramePr>
          <p:cNvPr id="3" name="Table 2">
            <a:extLst>
              <a:ext uri="{FF2B5EF4-FFF2-40B4-BE49-F238E27FC236}">
                <a16:creationId xmlns:a16="http://schemas.microsoft.com/office/drawing/2014/main" id="{55215F80-A722-B4E3-F57E-D03E10A6E54A}"/>
              </a:ext>
            </a:extLst>
          </p:cNvPr>
          <p:cNvGraphicFramePr>
            <a:graphicFrameLocks noGrp="1"/>
          </p:cNvGraphicFramePr>
          <p:nvPr>
            <p:extLst>
              <p:ext uri="{D42A27DB-BD31-4B8C-83A1-F6EECF244321}">
                <p14:modId xmlns:p14="http://schemas.microsoft.com/office/powerpoint/2010/main" val="1887275294"/>
              </p:ext>
            </p:extLst>
          </p:nvPr>
        </p:nvGraphicFramePr>
        <p:xfrm>
          <a:off x="369870" y="1653310"/>
          <a:ext cx="13726273" cy="6245436"/>
        </p:xfrm>
        <a:graphic>
          <a:graphicData uri="http://schemas.openxmlformats.org/drawingml/2006/table">
            <a:tbl>
              <a:tblPr firstRow="1" firstCol="1" bandRow="1">
                <a:tableStyleId>{5C22544A-7EE6-4342-B048-85BDC9FD1C3A}</a:tableStyleId>
              </a:tblPr>
              <a:tblGrid>
                <a:gridCol w="2031488">
                  <a:extLst>
                    <a:ext uri="{9D8B030D-6E8A-4147-A177-3AD203B41FA5}">
                      <a16:colId xmlns:a16="http://schemas.microsoft.com/office/drawing/2014/main" val="766951813"/>
                    </a:ext>
                  </a:extLst>
                </a:gridCol>
                <a:gridCol w="3634717">
                  <a:extLst>
                    <a:ext uri="{9D8B030D-6E8A-4147-A177-3AD203B41FA5}">
                      <a16:colId xmlns:a16="http://schemas.microsoft.com/office/drawing/2014/main" val="1892401769"/>
                    </a:ext>
                  </a:extLst>
                </a:gridCol>
                <a:gridCol w="3382153">
                  <a:extLst>
                    <a:ext uri="{9D8B030D-6E8A-4147-A177-3AD203B41FA5}">
                      <a16:colId xmlns:a16="http://schemas.microsoft.com/office/drawing/2014/main" val="1160100998"/>
                    </a:ext>
                  </a:extLst>
                </a:gridCol>
                <a:gridCol w="4677915">
                  <a:extLst>
                    <a:ext uri="{9D8B030D-6E8A-4147-A177-3AD203B41FA5}">
                      <a16:colId xmlns:a16="http://schemas.microsoft.com/office/drawing/2014/main" val="2665966317"/>
                    </a:ext>
                  </a:extLst>
                </a:gridCol>
              </a:tblGrid>
              <a:tr h="461817">
                <a:tc>
                  <a:txBody>
                    <a:bodyPr/>
                    <a:lstStyle/>
                    <a:p>
                      <a:pPr algn="ctr">
                        <a:lnSpc>
                          <a:spcPct val="107000"/>
                        </a:lnSpc>
                        <a:spcAft>
                          <a:spcPts val="800"/>
                        </a:spcAft>
                      </a:pPr>
                      <a:r>
                        <a:rPr lang="en-US" sz="1400" dirty="0">
                          <a:solidFill>
                            <a:schemeClr val="tx1"/>
                          </a:solidFill>
                          <a:effectLst/>
                        </a:rPr>
                        <a:t>Unit Under Test</a:t>
                      </a:r>
                      <a:endParaRPr lang="en-IL" sz="14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400" b="1" kern="1200" dirty="0">
                          <a:solidFill>
                            <a:schemeClr val="tx1"/>
                          </a:solidFill>
                          <a:effectLst/>
                          <a:latin typeface="+mn-lt"/>
                          <a:ea typeface="+mn-ea"/>
                          <a:cs typeface="+mn-cs"/>
                        </a:rPr>
                        <a:t>Test Case</a:t>
                      </a: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400" b="1" kern="1200" dirty="0">
                          <a:solidFill>
                            <a:schemeClr val="tx1"/>
                          </a:solidFill>
                          <a:effectLst/>
                          <a:latin typeface="+mn-lt"/>
                          <a:ea typeface="+mn-ea"/>
                          <a:cs typeface="+mn-cs"/>
                        </a:rPr>
                        <a:t>Input</a:t>
                      </a: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IL" sz="1400" b="1" kern="1200" dirty="0">
                          <a:solidFill>
                            <a:schemeClr val="tx1"/>
                          </a:solidFill>
                          <a:effectLst/>
                          <a:latin typeface="+mn-lt"/>
                          <a:ea typeface="+mn-ea"/>
                          <a:cs typeface="+mn-cs"/>
                        </a:rPr>
                        <a:t>Expected Output</a:t>
                      </a: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21807230"/>
                  </a:ext>
                </a:extLst>
              </a:tr>
              <a:tr h="612059">
                <a:tc rowSpan="2">
                  <a:txBody>
                    <a:bodyPr/>
                    <a:lstStyle/>
                    <a:p>
                      <a:pPr algn="ctr">
                        <a:lnSpc>
                          <a:spcPct val="107000"/>
                        </a:lnSpc>
                        <a:spcAft>
                          <a:spcPts val="800"/>
                        </a:spcAft>
                      </a:pPr>
                      <a:r>
                        <a:rPr lang="en-US" sz="1400" dirty="0">
                          <a:solidFill>
                            <a:schemeClr val="tx1"/>
                          </a:solidFill>
                          <a:effectLst/>
                        </a:rPr>
                        <a:t>Dynamic Network</a:t>
                      </a:r>
                      <a:endParaRPr lang="en-IL" sz="14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Network Construction with Fixed Time Intervals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Citation data split into yearly intervals.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IL" sz="1700" b="1" kern="1200" dirty="0">
                          <a:solidFill>
                            <a:schemeClr val="tx1"/>
                          </a:solidFill>
                          <a:latin typeface="Sitka Text Semibold" pitchFamily="2" charset="0"/>
                          <a:ea typeface="+mn-ea"/>
                          <a:cs typeface="Sora Light" pitchFamily="34" charset="-120"/>
                        </a:rPr>
                        <a:t>Correctly structured networks for each year, with accurate nodes and edges.</a:t>
                      </a: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9311996"/>
                  </a:ext>
                </a:extLst>
              </a:tr>
              <a:tr h="887147">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Network Construction with Fixed Event Counts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Citation data with a specified number of events per snapshot.</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a:solidFill>
                            <a:schemeClr val="tx1"/>
                          </a:solidFill>
                          <a:latin typeface="Sitka Text Semibold" pitchFamily="2" charset="0"/>
                          <a:ea typeface="+mn-ea"/>
                          <a:cs typeface="Sora Light" pitchFamily="34" charset="-120"/>
                        </a:rPr>
                        <a:t>Uniformly dense networks with appropriate overlaps.</a:t>
                      </a:r>
                      <a:endParaRPr lang="en-IL" sz="1700" b="1" kern="120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6009388"/>
                  </a:ext>
                </a:extLst>
              </a:tr>
              <a:tr h="612059">
                <a:tc rowSpan="2">
                  <a:txBody>
                    <a:bodyPr/>
                    <a:lstStyle/>
                    <a:p>
                      <a:pPr algn="ctr">
                        <a:lnSpc>
                          <a:spcPct val="107000"/>
                        </a:lnSpc>
                        <a:spcAft>
                          <a:spcPts val="800"/>
                        </a:spcAft>
                      </a:pPr>
                      <a:r>
                        <a:rPr lang="en-US" sz="1400" dirty="0">
                          <a:solidFill>
                            <a:schemeClr val="tx1"/>
                          </a:solidFill>
                          <a:effectLst/>
                        </a:rPr>
                        <a:t>Random Walk</a:t>
                      </a:r>
                      <a:endParaRPr lang="en-IL" sz="14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Random Walks on Static Graphs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A static graph with defined edges.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Correct sequences capturing both local and global structures.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6881235"/>
                  </a:ext>
                </a:extLst>
              </a:tr>
              <a:tr h="612059">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Random Walks on Dynamic Graphs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A dynamic graph with changing nodes and edges.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a:solidFill>
                            <a:schemeClr val="tx1"/>
                          </a:solidFill>
                          <a:latin typeface="Sitka Text Semibold" pitchFamily="2" charset="0"/>
                          <a:ea typeface="+mn-ea"/>
                          <a:cs typeface="Sora Light" pitchFamily="34" charset="-120"/>
                        </a:rPr>
                        <a:t>Sequences adapting to graph changes over time.</a:t>
                      </a:r>
                      <a:endParaRPr lang="en-IL" sz="1700" b="1" kern="120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3578506"/>
                  </a:ext>
                </a:extLst>
              </a:tr>
              <a:tr h="612059">
                <a:tc rowSpan="2">
                  <a:txBody>
                    <a:bodyPr/>
                    <a:lstStyle/>
                    <a:p>
                      <a:pPr algn="ctr">
                        <a:lnSpc>
                          <a:spcPct val="107000"/>
                        </a:lnSpc>
                        <a:spcAft>
                          <a:spcPts val="800"/>
                        </a:spcAft>
                      </a:pPr>
                      <a:r>
                        <a:rPr lang="en-US" sz="1400" dirty="0">
                          <a:solidFill>
                            <a:schemeClr val="tx1"/>
                          </a:solidFill>
                          <a:effectLst/>
                        </a:rPr>
                        <a:t>Embedding Generator</a:t>
                      </a:r>
                      <a:endParaRPr lang="en-IL" sz="14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Embeddings for Static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consistent relationships over time.</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Stable embeddings with minimal drift.</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3361537"/>
                  </a:ext>
                </a:extLst>
              </a:tr>
              <a:tr h="612059">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Embeddings for Evolving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rapidly changing connectivity.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Embeddings reflecting the change in proximity and influence.</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9225573"/>
                  </a:ext>
                </a:extLst>
              </a:tr>
              <a:tr h="612059">
                <a:tc rowSpan="3">
                  <a:txBody>
                    <a:bodyPr/>
                    <a:lstStyle/>
                    <a:p>
                      <a:pPr algn="ctr">
                        <a:lnSpc>
                          <a:spcPct val="107000"/>
                        </a:lnSpc>
                        <a:spcAft>
                          <a:spcPts val="800"/>
                        </a:spcAft>
                      </a:pPr>
                      <a:r>
                        <a:rPr lang="en-US" sz="1400" dirty="0">
                          <a:solidFill>
                            <a:schemeClr val="tx1"/>
                          </a:solidFill>
                          <a:effectLst/>
                        </a:rPr>
                        <a:t>Calculation and Classification</a:t>
                      </a:r>
                      <a:endParaRPr lang="en-IL" sz="14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Classification of Rising Stars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increasing centrality and connectivity.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correctly categorized as Rising Stars.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662542"/>
                  </a:ext>
                </a:extLst>
              </a:tr>
              <a:tr h="612059">
                <a:tc vMerge="1">
                  <a:txBody>
                    <a:bodyPr/>
                    <a:lstStyle/>
                    <a:p>
                      <a:endParaRPr lang="en-IL"/>
                    </a:p>
                  </a:txBody>
                  <a:tcPr/>
                </a:tc>
                <a:tc>
                  <a:txBody>
                    <a:bodyPr/>
                    <a:lstStyle/>
                    <a:p>
                      <a:pPr>
                        <a:lnSpc>
                          <a:spcPct val="107000"/>
                        </a:lnSpc>
                        <a:spcAft>
                          <a:spcPts val="800"/>
                        </a:spcAft>
                      </a:pPr>
                      <a:r>
                        <a:rPr lang="en-US" sz="1700" b="1" kern="1200">
                          <a:solidFill>
                            <a:schemeClr val="tx1"/>
                          </a:solidFill>
                          <a:latin typeface="Sitka Text Semibold" pitchFamily="2" charset="0"/>
                          <a:ea typeface="+mn-ea"/>
                          <a:cs typeface="Sora Light" pitchFamily="34" charset="-120"/>
                        </a:rPr>
                        <a:t>Classification of Falling Stars</a:t>
                      </a:r>
                      <a:endParaRPr lang="en-IL" sz="1700" b="1" kern="120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declining centrality and connectivity.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correctly categorized as Falling Stars.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126657"/>
                  </a:ext>
                </a:extLst>
              </a:tr>
              <a:tr h="612059">
                <a:tc vMerge="1">
                  <a:txBody>
                    <a:bodyPr/>
                    <a:lstStyle/>
                    <a:p>
                      <a:endParaRPr lang="en-IL"/>
                    </a:p>
                  </a:txBody>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Classification of Emerging and Steady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Nodes with new or consistent citation activity.</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700" b="1" kern="1200" dirty="0">
                          <a:solidFill>
                            <a:schemeClr val="tx1"/>
                          </a:solidFill>
                          <a:latin typeface="Sitka Text Semibold" pitchFamily="2" charset="0"/>
                          <a:ea typeface="+mn-ea"/>
                          <a:cs typeface="Sora Light" pitchFamily="34" charset="-120"/>
                        </a:rPr>
                        <a:t>Accurate classification as Emerging or Steady Nodes.</a:t>
                      </a:r>
                      <a:endParaRPr lang="en-IL" sz="1700" b="1" kern="1200" dirty="0">
                        <a:solidFill>
                          <a:schemeClr val="tx1"/>
                        </a:solidFill>
                        <a:latin typeface="Sitka Text Semibold" pitchFamily="2" charset="0"/>
                        <a:ea typeface="+mn-ea"/>
                        <a:cs typeface="Sora Light" pitchFamily="34" charset="-120"/>
                      </a:endParaRPr>
                    </a:p>
                  </a:txBody>
                  <a:tcPr marL="58791" marR="587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1636956"/>
                  </a:ext>
                </a:extLst>
              </a:tr>
            </a:tbl>
          </a:graphicData>
        </a:graphic>
      </p:graphicFrame>
      <p:sp>
        <p:nvSpPr>
          <p:cNvPr id="2" name="Rectangle 1">
            <a:extLst>
              <a:ext uri="{FF2B5EF4-FFF2-40B4-BE49-F238E27FC236}">
                <a16:creationId xmlns:a16="http://schemas.microsoft.com/office/drawing/2014/main" id="{86E84E26-C7BC-ACBE-E637-AD3A8D8B2339}"/>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96720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326-DA12-CFD7-1F9E-C455C6F39780}"/>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FCECEC0B-D282-2AA6-5762-730CA86E6E5A}"/>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59E0B152-3586-9212-759E-6B2327BFCCB3}"/>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D8AC1702-7CEE-3237-0C6A-03246A66DFE8}"/>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90662E68-94DF-93CD-CBEF-336A10521473}"/>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81C61DD9-ED74-4AEA-8484-E96CFC1C2EE5}"/>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45849860-746C-59A3-981E-561EE321549A}"/>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BA7A5FA4-386A-9E0E-0C49-6A00DE787703}"/>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83A31AFE-AF96-CD81-4242-EC2D594A7149}"/>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17BD1D82-AEE6-2464-F6D5-D4EA9AEF4E88}"/>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363AB064-123E-A675-51D2-2882EBE69C1F}"/>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5BBB79E0-2440-188F-3900-A2A9747AAB4E}"/>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C611B310-2BDC-FC28-6B29-95DA5F0F99D6}"/>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1D0CA529-A424-2D0A-D884-15CE28A06EC2}"/>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0AE94692-9A9D-A6E1-71E7-C32AB3BD1D7C}"/>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379179AE-18AC-8872-13BB-07F7E154F4BF}"/>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656A32BC-8DAC-E2EF-E4FD-5659B3B69C21}"/>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4F5C77C8-3C92-DB6C-3776-AAB9B8A96C01}"/>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26209A19-F032-3949-07F3-945CC7D2F15D}"/>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9473D7C7-586C-CBFB-3F44-2CE7EA017B16}"/>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806DEDC1-FBB0-9EFB-E420-77CE0C36381A}"/>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6A41E828-DD06-9561-C28A-8847E50D5036}"/>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533080A6-26B0-0EE7-E549-DBCA7DE5C292}"/>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9BD091B0-665C-0039-7320-A8BC4316D961}"/>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47382F9B-73CD-1B80-2681-2D4BE4C68EAA}"/>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7741B326-5C35-8ED2-58F7-281652F47D29}"/>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56212176-2E38-6D91-AEC7-12FCCA75FE8A}"/>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Conclusion</a:t>
            </a:r>
            <a:endParaRPr lang="en-US" sz="1500" dirty="0">
              <a:solidFill>
                <a:srgbClr val="FF0000"/>
              </a:solidFill>
            </a:endParaRPr>
          </a:p>
        </p:txBody>
      </p:sp>
      <p:sp>
        <p:nvSpPr>
          <p:cNvPr id="33" name="Text 31">
            <a:extLst>
              <a:ext uri="{FF2B5EF4-FFF2-40B4-BE49-F238E27FC236}">
                <a16:creationId xmlns:a16="http://schemas.microsoft.com/office/drawing/2014/main" id="{3C06443C-C55A-F986-16DE-517C82F33FCF}"/>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A297D466-61D9-7BF8-9BB1-B5A070EDD8A2}"/>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
        <p:nvSpPr>
          <p:cNvPr id="2" name="Rectangle 1">
            <a:extLst>
              <a:ext uri="{FF2B5EF4-FFF2-40B4-BE49-F238E27FC236}">
                <a16:creationId xmlns:a16="http://schemas.microsoft.com/office/drawing/2014/main" id="{5C1EB5BF-B702-DD9C-CE02-26C09BA8E54C}"/>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349821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946E0D6-C512-C850-7B60-BE8DE6CC08DF}"/>
              </a:ext>
            </a:extLst>
          </p:cNvPr>
          <p:cNvSpPr/>
          <p:nvPr/>
        </p:nvSpPr>
        <p:spPr>
          <a:xfrm>
            <a:off x="686389" y="1313661"/>
            <a:ext cx="5701546"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cs typeface="Alexandria Semi Bold" pitchFamily="34" charset="-120"/>
              </a:rPr>
              <a:t>Future Steps</a:t>
            </a:r>
          </a:p>
        </p:txBody>
      </p:sp>
      <p:pic>
        <p:nvPicPr>
          <p:cNvPr id="3" name="Image 0" descr="preencoded.png">
            <a:extLst>
              <a:ext uri="{FF2B5EF4-FFF2-40B4-BE49-F238E27FC236}">
                <a16:creationId xmlns:a16="http://schemas.microsoft.com/office/drawing/2014/main" id="{3CB4309A-9936-B6C6-4F7A-7B0151A38632}"/>
              </a:ext>
            </a:extLst>
          </p:cNvPr>
          <p:cNvPicPr>
            <a:picLocks noChangeAspect="1"/>
          </p:cNvPicPr>
          <p:nvPr/>
        </p:nvPicPr>
        <p:blipFill>
          <a:blip r:embed="rId2"/>
          <a:stretch>
            <a:fillRect/>
          </a:stretch>
        </p:blipFill>
        <p:spPr>
          <a:xfrm>
            <a:off x="758309" y="2254872"/>
            <a:ext cx="4371261" cy="866537"/>
          </a:xfrm>
          <a:prstGeom prst="rect">
            <a:avLst/>
          </a:prstGeom>
        </p:spPr>
      </p:pic>
      <p:sp>
        <p:nvSpPr>
          <p:cNvPr id="4" name="Text 1">
            <a:extLst>
              <a:ext uri="{FF2B5EF4-FFF2-40B4-BE49-F238E27FC236}">
                <a16:creationId xmlns:a16="http://schemas.microsoft.com/office/drawing/2014/main" id="{ECA688E6-EBD4-6532-FF77-D8FB296CE124}"/>
              </a:ext>
            </a:extLst>
          </p:cNvPr>
          <p:cNvSpPr/>
          <p:nvPr/>
        </p:nvSpPr>
        <p:spPr>
          <a:xfrm>
            <a:off x="974884" y="3446330"/>
            <a:ext cx="3617714"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Approach Implementation</a:t>
            </a:r>
          </a:p>
        </p:txBody>
      </p:sp>
      <p:sp>
        <p:nvSpPr>
          <p:cNvPr id="5" name="Text 2">
            <a:extLst>
              <a:ext uri="{FF2B5EF4-FFF2-40B4-BE49-F238E27FC236}">
                <a16:creationId xmlns:a16="http://schemas.microsoft.com/office/drawing/2014/main" id="{CC21D022-7214-63AD-D9B6-2B39E6315207}"/>
              </a:ext>
            </a:extLst>
          </p:cNvPr>
          <p:cNvSpPr/>
          <p:nvPr/>
        </p:nvSpPr>
        <p:spPr>
          <a:xfrm>
            <a:off x="974884" y="3932462"/>
            <a:ext cx="3938111" cy="104013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Implement the proposed dynamic embedding framework approach and testing on real-world citation data.</a:t>
            </a:r>
          </a:p>
        </p:txBody>
      </p:sp>
      <p:pic>
        <p:nvPicPr>
          <p:cNvPr id="6" name="Image 1" descr="preencoded.png">
            <a:extLst>
              <a:ext uri="{FF2B5EF4-FFF2-40B4-BE49-F238E27FC236}">
                <a16:creationId xmlns:a16="http://schemas.microsoft.com/office/drawing/2014/main" id="{22F9C881-DA5F-F668-0F37-3C9FE030CC35}"/>
              </a:ext>
            </a:extLst>
          </p:cNvPr>
          <p:cNvPicPr>
            <a:picLocks noChangeAspect="1"/>
          </p:cNvPicPr>
          <p:nvPr/>
        </p:nvPicPr>
        <p:blipFill>
          <a:blip r:embed="rId3"/>
          <a:stretch>
            <a:fillRect/>
          </a:stretch>
        </p:blipFill>
        <p:spPr>
          <a:xfrm>
            <a:off x="5129570" y="2254872"/>
            <a:ext cx="4371261" cy="866537"/>
          </a:xfrm>
          <a:prstGeom prst="rect">
            <a:avLst/>
          </a:prstGeom>
        </p:spPr>
      </p:pic>
      <p:sp>
        <p:nvSpPr>
          <p:cNvPr id="7" name="Text 3">
            <a:extLst>
              <a:ext uri="{FF2B5EF4-FFF2-40B4-BE49-F238E27FC236}">
                <a16:creationId xmlns:a16="http://schemas.microsoft.com/office/drawing/2014/main" id="{D8861351-8926-504F-BB85-BD50BC0B3756}"/>
              </a:ext>
            </a:extLst>
          </p:cNvPr>
          <p:cNvSpPr/>
          <p:nvPr/>
        </p:nvSpPr>
        <p:spPr>
          <a:xfrm>
            <a:off x="10037804" y="3445924"/>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Validation and Testing</a:t>
            </a:r>
          </a:p>
        </p:txBody>
      </p:sp>
      <p:sp>
        <p:nvSpPr>
          <p:cNvPr id="8" name="Text 4">
            <a:extLst>
              <a:ext uri="{FF2B5EF4-FFF2-40B4-BE49-F238E27FC236}">
                <a16:creationId xmlns:a16="http://schemas.microsoft.com/office/drawing/2014/main" id="{911101AB-551F-749C-D999-1E01CF3BA9EA}"/>
              </a:ext>
            </a:extLst>
          </p:cNvPr>
          <p:cNvSpPr/>
          <p:nvPr/>
        </p:nvSpPr>
        <p:spPr>
          <a:xfrm>
            <a:off x="10037804" y="3932056"/>
            <a:ext cx="3938111" cy="104013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Validate the framework's effectiveness by analyzing diverse citation networks.</a:t>
            </a:r>
          </a:p>
        </p:txBody>
      </p:sp>
      <p:pic>
        <p:nvPicPr>
          <p:cNvPr id="9" name="Image 2" descr="preencoded.png">
            <a:extLst>
              <a:ext uri="{FF2B5EF4-FFF2-40B4-BE49-F238E27FC236}">
                <a16:creationId xmlns:a16="http://schemas.microsoft.com/office/drawing/2014/main" id="{F6F0B739-B554-E817-AFBD-95B3BC7FBEA7}"/>
              </a:ext>
            </a:extLst>
          </p:cNvPr>
          <p:cNvPicPr>
            <a:picLocks noChangeAspect="1"/>
          </p:cNvPicPr>
          <p:nvPr/>
        </p:nvPicPr>
        <p:blipFill>
          <a:blip r:embed="rId4"/>
          <a:stretch>
            <a:fillRect/>
          </a:stretch>
        </p:blipFill>
        <p:spPr>
          <a:xfrm>
            <a:off x="9500830" y="2254872"/>
            <a:ext cx="4371261" cy="866537"/>
          </a:xfrm>
          <a:prstGeom prst="rect">
            <a:avLst/>
          </a:prstGeom>
        </p:spPr>
      </p:pic>
      <p:sp>
        <p:nvSpPr>
          <p:cNvPr id="10" name="Text 5">
            <a:extLst>
              <a:ext uri="{FF2B5EF4-FFF2-40B4-BE49-F238E27FC236}">
                <a16:creationId xmlns:a16="http://schemas.microsoft.com/office/drawing/2014/main" id="{BEA65266-3969-85CB-EAA1-93F9BDC59E40}"/>
              </a:ext>
            </a:extLst>
          </p:cNvPr>
          <p:cNvSpPr/>
          <p:nvPr/>
        </p:nvSpPr>
        <p:spPr>
          <a:xfrm>
            <a:off x="5346144" y="344633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587CB8"/>
                </a:solidFill>
                <a:latin typeface="Alexandria Semi Bold" pitchFamily="34" charset="0"/>
                <a:cs typeface="Alexandria Semi Bold" pitchFamily="34" charset="-120"/>
              </a:rPr>
              <a:t>Citations Classification</a:t>
            </a:r>
          </a:p>
        </p:txBody>
      </p:sp>
      <p:sp>
        <p:nvSpPr>
          <p:cNvPr id="11" name="Text 6">
            <a:extLst>
              <a:ext uri="{FF2B5EF4-FFF2-40B4-BE49-F238E27FC236}">
                <a16:creationId xmlns:a16="http://schemas.microsoft.com/office/drawing/2014/main" id="{7B2B8063-E394-63E1-B615-D09D533F2581}"/>
              </a:ext>
            </a:extLst>
          </p:cNvPr>
          <p:cNvSpPr/>
          <p:nvPr/>
        </p:nvSpPr>
        <p:spPr>
          <a:xfrm>
            <a:off x="6321028" y="9258095"/>
            <a:ext cx="3938111" cy="693420"/>
          </a:xfrm>
          <a:prstGeom prst="rect">
            <a:avLst/>
          </a:prstGeom>
          <a:noFill/>
          <a:ln/>
        </p:spPr>
        <p:txBody>
          <a:bodyPr wrap="square" lIns="0" tIns="0" rIns="0" bIns="0" rtlCol="0" anchor="t"/>
          <a:lstStyle/>
          <a:p>
            <a:pPr marL="0" indent="0" algn="l">
              <a:lnSpc>
                <a:spcPts val="2700"/>
              </a:lnSpc>
              <a:buNone/>
            </a:pPr>
            <a:endParaRPr lang="en-US" sz="1700" dirty="0"/>
          </a:p>
        </p:txBody>
      </p:sp>
      <p:pic>
        <p:nvPicPr>
          <p:cNvPr id="12" name="Image 0">
            <a:extLst>
              <a:ext uri="{FF2B5EF4-FFF2-40B4-BE49-F238E27FC236}">
                <a16:creationId xmlns:a16="http://schemas.microsoft.com/office/drawing/2014/main" id="{70829E08-250D-7BCC-538C-4385154FFF7C}"/>
              </a:ext>
            </a:extLst>
          </p:cNvPr>
          <p:cNvPicPr>
            <a:picLocks noChangeAspect="1"/>
          </p:cNvPicPr>
          <p:nvPr/>
        </p:nvPicPr>
        <p:blipFill>
          <a:blip r:embed="rId5"/>
          <a:stretch>
            <a:fillRect/>
          </a:stretch>
        </p:blipFill>
        <p:spPr>
          <a:xfrm>
            <a:off x="0" y="6215865"/>
            <a:ext cx="14630400" cy="2065106"/>
          </a:xfrm>
          <a:prstGeom prst="rect">
            <a:avLst/>
          </a:prstGeom>
        </p:spPr>
      </p:pic>
      <p:sp>
        <p:nvSpPr>
          <p:cNvPr id="13" name="Rectangle 1">
            <a:extLst>
              <a:ext uri="{FF2B5EF4-FFF2-40B4-BE49-F238E27FC236}">
                <a16:creationId xmlns:a16="http://schemas.microsoft.com/office/drawing/2014/main" id="{4CAF49DD-0559-1505-C437-875C6DA71FDA}"/>
              </a:ext>
            </a:extLst>
          </p:cNvPr>
          <p:cNvSpPr>
            <a:spLocks noChangeArrowheads="1"/>
          </p:cNvSpPr>
          <p:nvPr/>
        </p:nvSpPr>
        <p:spPr bwMode="auto">
          <a:xfrm>
            <a:off x="5277873" y="3955966"/>
            <a:ext cx="4074654"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L" altLang="en-IL" sz="1700" b="1" dirty="0">
                <a:latin typeface="Sitka Text Semibold" pitchFamily="2" charset="0"/>
                <a:cs typeface="Sora Light" pitchFamily="34" charset="-120"/>
              </a:rPr>
              <a:t>Develop an efficient framework for node classification using </a:t>
            </a:r>
            <a:r>
              <a:rPr lang="en-US" altLang="en-IL" sz="1700" b="1" dirty="0">
                <a:latin typeface="Sitka Text Semibold" pitchFamily="2" charset="0"/>
                <a:cs typeface="Sora Light" pitchFamily="34" charset="-120"/>
              </a:rPr>
              <a:t>the implemented approach.</a:t>
            </a:r>
            <a:endParaRPr lang="en-IL" altLang="en-IL" sz="1700" b="1" dirty="0">
              <a:latin typeface="Sitka Text Semibold" pitchFamily="2" charset="0"/>
              <a:cs typeface="Sora Light"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52E346AE-BF51-7E64-88C1-CF4EBF55F54E}"/>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673657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52C18-B608-1E3C-43DA-CD331E1BA03F}"/>
            </a:ext>
          </a:extLst>
        </p:cNvPr>
        <p:cNvGrpSpPr/>
        <p:nvPr/>
      </p:nvGrpSpPr>
      <p:grpSpPr>
        <a:xfrm>
          <a:off x="0" y="0"/>
          <a:ext cx="0" cy="0"/>
          <a:chOff x="0" y="0"/>
          <a:chExt cx="0" cy="0"/>
        </a:xfrm>
      </p:grpSpPr>
      <p:sp>
        <p:nvSpPr>
          <p:cNvPr id="28" name="Text 26">
            <a:extLst>
              <a:ext uri="{FF2B5EF4-FFF2-40B4-BE49-F238E27FC236}">
                <a16:creationId xmlns:a16="http://schemas.microsoft.com/office/drawing/2014/main" id="{6FA7044C-E0C0-20D2-B435-63ACE3ABDA27}"/>
              </a:ext>
            </a:extLst>
          </p:cNvPr>
          <p:cNvSpPr/>
          <p:nvPr/>
        </p:nvSpPr>
        <p:spPr>
          <a:xfrm>
            <a:off x="8133874" y="5102900"/>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3" name="Text 31">
            <a:extLst>
              <a:ext uri="{FF2B5EF4-FFF2-40B4-BE49-F238E27FC236}">
                <a16:creationId xmlns:a16="http://schemas.microsoft.com/office/drawing/2014/main" id="{D84041E0-1732-8E8C-17DA-77F7CF55CB56}"/>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38" name="Text 36">
            <a:extLst>
              <a:ext uri="{FF2B5EF4-FFF2-40B4-BE49-F238E27FC236}">
                <a16:creationId xmlns:a16="http://schemas.microsoft.com/office/drawing/2014/main" id="{E930F4CA-BD02-3170-8DE1-C30F1EA3F185}"/>
              </a:ext>
            </a:extLst>
          </p:cNvPr>
          <p:cNvSpPr/>
          <p:nvPr/>
        </p:nvSpPr>
        <p:spPr>
          <a:xfrm>
            <a:off x="8133874" y="6442591"/>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43" name="Text 41">
            <a:extLst>
              <a:ext uri="{FF2B5EF4-FFF2-40B4-BE49-F238E27FC236}">
                <a16:creationId xmlns:a16="http://schemas.microsoft.com/office/drawing/2014/main" id="{97F56CC6-E863-195F-AE2A-B2F0E9689782}"/>
              </a:ext>
            </a:extLst>
          </p:cNvPr>
          <p:cNvSpPr/>
          <p:nvPr/>
        </p:nvSpPr>
        <p:spPr>
          <a:xfrm>
            <a:off x="520898" y="7112437"/>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pic>
        <p:nvPicPr>
          <p:cNvPr id="2050" name="Picture 2" descr="28 Questions to Ask Your Boss in Your One-on-Ones">
            <a:extLst>
              <a:ext uri="{FF2B5EF4-FFF2-40B4-BE49-F238E27FC236}">
                <a16:creationId xmlns:a16="http://schemas.microsoft.com/office/drawing/2014/main" id="{08147B44-E04E-06C4-2601-6D05FC64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35992">
            <a:off x="9183725" y="4376342"/>
            <a:ext cx="4964986" cy="279280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96FC807-453C-2951-85D3-60B4AE234E14}"/>
              </a:ext>
            </a:extLst>
          </p:cNvPr>
          <p:cNvSpPr txBox="1"/>
          <p:nvPr/>
        </p:nvSpPr>
        <p:spPr>
          <a:xfrm>
            <a:off x="520898" y="2353309"/>
            <a:ext cx="7315200" cy="995337"/>
          </a:xfrm>
          <a:prstGeom prst="rect">
            <a:avLst/>
          </a:prstGeom>
          <a:noFill/>
        </p:spPr>
        <p:txBody>
          <a:bodyPr wrap="square">
            <a:spAutoFit/>
          </a:bodyPr>
          <a:lstStyle/>
          <a:p>
            <a:pPr marL="0" indent="0">
              <a:lnSpc>
                <a:spcPts val="5600"/>
              </a:lnSpc>
              <a:buNone/>
            </a:pPr>
            <a:r>
              <a:rPr lang="en-US" sz="11500" dirty="0">
                <a:solidFill>
                  <a:srgbClr val="597DB9"/>
                </a:solidFill>
                <a:latin typeface="Alexandria Semi Bold" pitchFamily="34" charset="0"/>
                <a:cs typeface="Alexandria Semi Bold" pitchFamily="34" charset="-120"/>
              </a:rPr>
              <a:t>Questions</a:t>
            </a:r>
          </a:p>
        </p:txBody>
      </p:sp>
    </p:spTree>
    <p:extLst>
      <p:ext uri="{BB962C8B-B14F-4D97-AF65-F5344CB8AC3E}">
        <p14:creationId xmlns:p14="http://schemas.microsoft.com/office/powerpoint/2010/main" val="2774893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971ED-8A44-185A-883C-F019DBD98F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B05376-E184-C3A9-D5BD-006FC0D1CC8A}"/>
              </a:ext>
            </a:extLst>
          </p:cNvPr>
          <p:cNvPicPr>
            <a:picLocks noChangeAspect="1"/>
          </p:cNvPicPr>
          <p:nvPr/>
        </p:nvPicPr>
        <p:blipFill>
          <a:blip r:embed="rId3"/>
          <a:stretch>
            <a:fillRect/>
          </a:stretch>
        </p:blipFill>
        <p:spPr>
          <a:xfrm>
            <a:off x="2291271" y="1588049"/>
            <a:ext cx="8858728" cy="5053502"/>
          </a:xfrm>
          <a:prstGeom prst="rect">
            <a:avLst/>
          </a:prstGeom>
        </p:spPr>
      </p:pic>
    </p:spTree>
    <p:extLst>
      <p:ext uri="{BB962C8B-B14F-4D97-AF65-F5344CB8AC3E}">
        <p14:creationId xmlns:p14="http://schemas.microsoft.com/office/powerpoint/2010/main" val="743936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71ADD-6CB0-E0CC-90B3-F51012CFF141}"/>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71F4B99A-3B50-2C3C-78F6-AE7E4CE3EA46}"/>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37FF6E0C-9272-4955-2D73-B0EE8388F5C2}"/>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94C97C49-3F85-428D-AA1D-D14F76B24F1B}"/>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A2C8C9C1-3B4B-0862-5BA3-016D24A825A8}"/>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65ACF169-243E-5B7F-C4DA-C93F82627A7D}"/>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61584D65-A263-39AA-4C65-72E43974067B}"/>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09776424-6FA1-06AC-38A4-2C15D4D9FF53}"/>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AA748812-D710-FA4F-3774-3CF46F848D1B}"/>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85E97A20-B247-0E17-B9D3-5B0C6B2302A5}"/>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19C1D534-B8C9-6EF9-F5A1-985DAE0E9AAB}"/>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C2EB2102-02AF-46FD-2347-80AAEFBB5A20}"/>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710C4DE5-3EC8-9E1A-C4EC-D0F833977FC4}"/>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B14DDB67-F415-17DB-97D6-B84B8A752997}"/>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E53ECEA5-3341-C48B-FE24-FA91C234F62A}"/>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87BBBD58-4206-2963-3F5B-0417F5805DD5}"/>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E069FC62-47B9-1AEB-56EC-60583C86D561}"/>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E9FE3229-D6DD-CFCF-52F6-B86E89FB7724}"/>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C028A369-D0CC-0E72-EAE7-A2E4A3961EE2}"/>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6EC4D444-F8CE-EF9A-CB61-5F5EF43643E9}"/>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F1DD0333-36FB-F148-80FC-259981D6743F}"/>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DC5FB1CD-FE6C-9DAC-9547-AC2A07DBC261}"/>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3F1BF468-609D-A163-D801-B8086286DBBF}"/>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B6308CB4-5FCC-A043-3ECF-B9FD329950D4}"/>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B104F318-C411-0C5C-54E6-276ADEF0B850}"/>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291028BD-2879-4E77-3C8B-0ED1E43110B8}"/>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C8186872-EFBA-BD14-2E5F-156D82DB17AC}"/>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579480FE-B741-96CF-6A4C-44AEF4EF9D39}"/>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2FF93A24-0F4A-491D-E900-D8318FF0EF77}"/>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
        <p:nvSpPr>
          <p:cNvPr id="2" name="Rectangle 1">
            <a:extLst>
              <a:ext uri="{FF2B5EF4-FFF2-40B4-BE49-F238E27FC236}">
                <a16:creationId xmlns:a16="http://schemas.microsoft.com/office/drawing/2014/main" id="{28617AF0-8399-9CC1-A627-4395C42C56F1}"/>
              </a:ext>
            </a:extLst>
          </p:cNvPr>
          <p:cNvSpPr/>
          <p:nvPr/>
        </p:nvSpPr>
        <p:spPr>
          <a:xfrm>
            <a:off x="298606" y="215757"/>
            <a:ext cx="574697" cy="412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16857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2B4A0-9733-4E4C-B66D-5F8CA5DE81D3}"/>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93D97443-8028-63DC-681F-D47FB119DEA7}"/>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8099CD1C-5B1E-F7B9-CA24-2227700BBEDF}"/>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2F48B116-B816-3F41-C09A-2760495A9A70}"/>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2C540081-02E7-55C3-39F3-14E11BF1E3EB}"/>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D89B0593-21E7-4B31-95A6-E469D66EE407}"/>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Introduction</a:t>
            </a:r>
            <a:endParaRPr lang="en-US" sz="1500" dirty="0">
              <a:solidFill>
                <a:srgbClr val="FF0000"/>
              </a:solidFill>
            </a:endParaRPr>
          </a:p>
        </p:txBody>
      </p:sp>
      <p:sp>
        <p:nvSpPr>
          <p:cNvPr id="8" name="Shape 6">
            <a:extLst>
              <a:ext uri="{FF2B5EF4-FFF2-40B4-BE49-F238E27FC236}">
                <a16:creationId xmlns:a16="http://schemas.microsoft.com/office/drawing/2014/main" id="{04901107-A76E-24A3-6ADB-776694ABF350}"/>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4C532EF3-3AB9-9AD0-7C38-8D4364504A74}"/>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699ABF01-AA37-1885-4626-D9BF33997115}"/>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6060E47A-D9FE-6435-81BC-1751344D1B3D}"/>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BA2008BE-FDF9-BEB8-D752-4AAD4998A891}"/>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001C4C69-1867-64F6-9B81-5C41D537EFD7}"/>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1A811640-58F9-EC7B-17C8-82BA0B787330}"/>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Research Objectives</a:t>
            </a:r>
            <a:endParaRPr lang="en-US" sz="1500" dirty="0"/>
          </a:p>
        </p:txBody>
      </p:sp>
      <p:sp>
        <p:nvSpPr>
          <p:cNvPr id="16" name="Shape 14">
            <a:extLst>
              <a:ext uri="{FF2B5EF4-FFF2-40B4-BE49-F238E27FC236}">
                <a16:creationId xmlns:a16="http://schemas.microsoft.com/office/drawing/2014/main" id="{75C2239C-507A-8E4E-ED07-3D2779F26717}"/>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B572E979-48D9-C233-1B07-21BC0A005564}"/>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2142F3BB-0CDA-726E-6E08-1BB9964BBD47}"/>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997AC51B-8DC0-ECDE-1DEA-9315C851C7CE}"/>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24B25167-40DC-33BB-1454-BB83D39CFA65}"/>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F9352AB3-3DEC-CBC1-DC8D-44B55FF8320A}"/>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EF1BDE74-F734-C5D4-5CBE-0B38BA45F0D3}"/>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E8F6AA43-F31D-551F-44D8-70ED2E72D50F}"/>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F1A2086B-D196-92C2-617D-461C9443EEC3}"/>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33E09DA5-00BA-5976-DFA9-690763BB94A7}"/>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A6363348-A7DB-2B9B-9FB4-4A91DE0D55F9}"/>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91E3C73B-46F2-D3C9-5102-59ACC2EA81A1}"/>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93E1B18B-28E3-C2DE-121E-B4435947782C}"/>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A286F092-B73F-A6E7-553C-134E0C2DF857}"/>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094DCBDE-1D63-7F3B-634D-BECBA10B10AB}"/>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FC508374-CDA5-3440-74F0-9DC984EAF0CB}"/>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
        <p:nvSpPr>
          <p:cNvPr id="2" name="Rectangle 1">
            <a:extLst>
              <a:ext uri="{FF2B5EF4-FFF2-40B4-BE49-F238E27FC236}">
                <a16:creationId xmlns:a16="http://schemas.microsoft.com/office/drawing/2014/main" id="{EE80E57B-29C9-FE78-6350-2FE94820C18E}"/>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94202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873250"/>
            <a:ext cx="5701546" cy="712708"/>
          </a:xfrm>
          <a:prstGeom prst="rect">
            <a:avLst/>
          </a:prstGeom>
          <a:noFill/>
          <a:ln/>
        </p:spPr>
        <p:txBody>
          <a:bodyPr wrap="none" lIns="0" tIns="0" rIns="0" bIns="0" rtlCol="0" anchor="t"/>
          <a:lstStyle/>
          <a:p>
            <a:pPr marL="0" indent="0">
              <a:lnSpc>
                <a:spcPts val="5600"/>
              </a:lnSpc>
              <a:buNone/>
            </a:pPr>
            <a:r>
              <a:rPr lang="en-US" sz="4450" dirty="0">
                <a:solidFill>
                  <a:srgbClr val="597DB9"/>
                </a:solidFill>
                <a:latin typeface="Alexandria Semi Bold" pitchFamily="34" charset="0"/>
                <a:ea typeface="Alexandria Semi Bold" pitchFamily="34" charset="-122"/>
                <a:cs typeface="Alexandria Semi Bold" pitchFamily="34" charset="-120"/>
              </a:rPr>
              <a:t>Introduction</a:t>
            </a:r>
            <a:endParaRPr lang="en-US" sz="4450" dirty="0">
              <a:solidFill>
                <a:srgbClr val="597DB9"/>
              </a:solidFill>
            </a:endParaRPr>
          </a:p>
        </p:txBody>
      </p:sp>
      <p:sp>
        <p:nvSpPr>
          <p:cNvPr id="3" name="Text 1"/>
          <p:cNvSpPr/>
          <p:nvPr/>
        </p:nvSpPr>
        <p:spPr>
          <a:xfrm>
            <a:off x="758309" y="2127455"/>
            <a:ext cx="4902752" cy="356235"/>
          </a:xfrm>
          <a:prstGeom prst="rect">
            <a:avLst/>
          </a:prstGeom>
          <a:noFill/>
          <a:ln/>
        </p:spPr>
        <p:txBody>
          <a:bodyPr wrap="none" lIns="0" tIns="0" rIns="0" bIns="0" rtlCol="0" anchor="t"/>
          <a:lstStyle/>
          <a:p>
            <a:pPr>
              <a:lnSpc>
                <a:spcPts val="2800"/>
              </a:lnSpc>
            </a:pPr>
            <a:r>
              <a:rPr lang="en-GB" sz="2200" dirty="0">
                <a:solidFill>
                  <a:srgbClr val="587CB8"/>
                </a:solidFill>
                <a:latin typeface="Alexandria Semi Bold" pitchFamily="34" charset="0"/>
                <a:cs typeface="Alexandria Semi Bold" pitchFamily="34" charset="-120"/>
              </a:rPr>
              <a:t>Significance of Highly Cited Articles</a:t>
            </a:r>
            <a:endParaRPr lang="en-US" sz="2200" dirty="0">
              <a:solidFill>
                <a:srgbClr val="587CB8"/>
              </a:solidFill>
              <a:latin typeface="Alexandria Semi Bold" pitchFamily="34" charset="0"/>
              <a:cs typeface="Alexandria Semi Bold" pitchFamily="34" charset="-120"/>
            </a:endParaRPr>
          </a:p>
        </p:txBody>
      </p:sp>
      <p:sp>
        <p:nvSpPr>
          <p:cNvPr id="4" name="Text 2"/>
          <p:cNvSpPr/>
          <p:nvPr/>
        </p:nvSpPr>
        <p:spPr>
          <a:xfrm>
            <a:off x="758309" y="2700264"/>
            <a:ext cx="5005493" cy="69342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Shaping research priorities, fostering collaboration, and driving innovation.</a:t>
            </a:r>
            <a:endParaRPr lang="en-US" sz="1700" b="1" dirty="0">
              <a:latin typeface="Sitka Text Semibold" pitchFamily="2" charset="0"/>
              <a:cs typeface="Sora Light" pitchFamily="34" charset="-120"/>
            </a:endParaRPr>
          </a:p>
        </p:txBody>
      </p:sp>
      <p:sp>
        <p:nvSpPr>
          <p:cNvPr id="5" name="Text 3"/>
          <p:cNvSpPr/>
          <p:nvPr/>
        </p:nvSpPr>
        <p:spPr>
          <a:xfrm>
            <a:off x="758309" y="3935181"/>
            <a:ext cx="401835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Static Analysis Limitations</a:t>
            </a:r>
          </a:p>
        </p:txBody>
      </p:sp>
      <p:sp>
        <p:nvSpPr>
          <p:cNvPr id="6" name="Text 4"/>
          <p:cNvSpPr/>
          <p:nvPr/>
        </p:nvSpPr>
        <p:spPr>
          <a:xfrm>
            <a:off x="758309" y="4507990"/>
            <a:ext cx="4018359" cy="693420"/>
          </a:xfrm>
          <a:prstGeom prst="rect">
            <a:avLst/>
          </a:prstGeom>
          <a:noFill/>
          <a:ln/>
        </p:spPr>
        <p:txBody>
          <a:bodyPr wrap="square" lIns="0" tIns="0" rIns="0" bIns="0" rtlCol="0" anchor="t"/>
          <a:lstStyle/>
          <a:p>
            <a:pPr>
              <a:lnSpc>
                <a:spcPts val="2700"/>
              </a:lnSpc>
            </a:pPr>
            <a:r>
              <a:rPr lang="en-GB" sz="1700" b="1" dirty="0">
                <a:latin typeface="Sitka Text Semibold" pitchFamily="2" charset="0"/>
                <a:cs typeface="Sora Light" pitchFamily="34" charset="-120"/>
              </a:rPr>
              <a:t>Limitations in capturing temporal changes, identifying trends, and predicting dynamics.</a:t>
            </a:r>
            <a:endParaRPr lang="en-US" sz="1700" b="1" dirty="0">
              <a:latin typeface="Sitka Text Semibold" pitchFamily="2" charset="0"/>
              <a:cs typeface="Sora Light" pitchFamily="34" charset="-120"/>
            </a:endParaRPr>
          </a:p>
        </p:txBody>
      </p:sp>
      <p:sp>
        <p:nvSpPr>
          <p:cNvPr id="7" name="Text 5"/>
          <p:cNvSpPr/>
          <p:nvPr/>
        </p:nvSpPr>
        <p:spPr>
          <a:xfrm>
            <a:off x="7634885" y="2127455"/>
            <a:ext cx="2850713"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Dynamic Networks and Embeddings</a:t>
            </a:r>
          </a:p>
        </p:txBody>
      </p:sp>
      <p:sp>
        <p:nvSpPr>
          <p:cNvPr id="8" name="Text 6"/>
          <p:cNvSpPr/>
          <p:nvPr/>
        </p:nvSpPr>
        <p:spPr>
          <a:xfrm>
            <a:off x="7634885" y="2700264"/>
            <a:ext cx="5143855" cy="693420"/>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lang="en-GB" sz="1700" b="1" dirty="0">
                <a:latin typeface="Sitka Text Semibold" pitchFamily="2" charset="0"/>
                <a:cs typeface="Sora Light" pitchFamily="34" charset="-120"/>
              </a:rPr>
              <a:t>Use embeddings to track changes, reveal trends, and identify key works.</a:t>
            </a:r>
            <a:endParaRPr lang="en-IL" altLang="en-IL" sz="1700" b="1" dirty="0">
              <a:latin typeface="Sitka Text Semibold" pitchFamily="2" charset="0"/>
              <a:cs typeface="Sora Light" pitchFamily="34" charset="-120"/>
            </a:endParaRPr>
          </a:p>
        </p:txBody>
      </p:sp>
      <p:sp>
        <p:nvSpPr>
          <p:cNvPr id="11" name="Text 3">
            <a:extLst>
              <a:ext uri="{FF2B5EF4-FFF2-40B4-BE49-F238E27FC236}">
                <a16:creationId xmlns:a16="http://schemas.microsoft.com/office/drawing/2014/main" id="{89A68CC7-0D64-797D-C109-45E7D90C6A6B}"/>
              </a:ext>
            </a:extLst>
          </p:cNvPr>
          <p:cNvSpPr/>
          <p:nvPr/>
        </p:nvSpPr>
        <p:spPr>
          <a:xfrm>
            <a:off x="7634885" y="3935181"/>
            <a:ext cx="4018359"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Dynamic Citation Analysis</a:t>
            </a:r>
          </a:p>
        </p:txBody>
      </p:sp>
      <p:sp>
        <p:nvSpPr>
          <p:cNvPr id="12" name="Text 4">
            <a:extLst>
              <a:ext uri="{FF2B5EF4-FFF2-40B4-BE49-F238E27FC236}">
                <a16:creationId xmlns:a16="http://schemas.microsoft.com/office/drawing/2014/main" id="{F8846746-CDAC-E21D-A3CA-242F88B1846A}"/>
              </a:ext>
            </a:extLst>
          </p:cNvPr>
          <p:cNvSpPr/>
          <p:nvPr/>
        </p:nvSpPr>
        <p:spPr>
          <a:xfrm>
            <a:off x="7634885" y="4507990"/>
            <a:ext cx="4884775" cy="693420"/>
          </a:xfrm>
          <a:prstGeom prst="rect">
            <a:avLst/>
          </a:prstGeom>
          <a:noFill/>
          <a:ln/>
        </p:spPr>
        <p:txBody>
          <a:bodyPr wrap="square" lIns="0" tIns="0" rIns="0" bIns="0" rtlCol="0" anchor="t"/>
          <a:lstStyle/>
          <a:p>
            <a:pPr>
              <a:lnSpc>
                <a:spcPts val="2700"/>
              </a:lnSpc>
            </a:pPr>
            <a:r>
              <a:rPr lang="en-GB" sz="1700" b="1" dirty="0">
                <a:latin typeface="Sitka Text Semibold" pitchFamily="2" charset="0"/>
                <a:cs typeface="Sora Light" pitchFamily="34" charset="-120"/>
              </a:rPr>
              <a:t>Classify citation articles through embedding analysis.</a:t>
            </a:r>
            <a:endParaRPr lang="en-US" sz="1700" b="1" dirty="0">
              <a:latin typeface="Sitka Text Semibold" pitchFamily="2" charset="0"/>
              <a:cs typeface="Sora Light" pitchFamily="34" charset="-120"/>
            </a:endParaRPr>
          </a:p>
        </p:txBody>
      </p:sp>
      <p:pic>
        <p:nvPicPr>
          <p:cNvPr id="15" name="Image 0">
            <a:extLst>
              <a:ext uri="{FF2B5EF4-FFF2-40B4-BE49-F238E27FC236}">
                <a16:creationId xmlns:a16="http://schemas.microsoft.com/office/drawing/2014/main" id="{FFC0CB95-722E-C0DB-5659-8B9E08186755}"/>
              </a:ext>
            </a:extLst>
          </p:cNvPr>
          <p:cNvPicPr>
            <a:picLocks noChangeAspect="1"/>
          </p:cNvPicPr>
          <p:nvPr/>
        </p:nvPicPr>
        <p:blipFill>
          <a:blip r:embed="rId3"/>
          <a:stretch>
            <a:fillRect/>
          </a:stretch>
        </p:blipFill>
        <p:spPr>
          <a:xfrm>
            <a:off x="1186" y="6164494"/>
            <a:ext cx="14630400" cy="2065106"/>
          </a:xfrm>
          <a:prstGeom prst="rect">
            <a:avLst/>
          </a:prstGeom>
        </p:spPr>
      </p:pic>
      <p:sp>
        <p:nvSpPr>
          <p:cNvPr id="9" name="Rectangle 8">
            <a:extLst>
              <a:ext uri="{FF2B5EF4-FFF2-40B4-BE49-F238E27FC236}">
                <a16:creationId xmlns:a16="http://schemas.microsoft.com/office/drawing/2014/main" id="{05636F5C-C868-A53F-066C-CED8C1E6E839}"/>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785190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0">
            <a:extLst>
              <a:ext uri="{FF2B5EF4-FFF2-40B4-BE49-F238E27FC236}">
                <a16:creationId xmlns:a16="http://schemas.microsoft.com/office/drawing/2014/main" id="{7BFDD066-4889-8012-3B5F-3A1325C9AEFC}"/>
              </a:ext>
            </a:extLst>
          </p:cNvPr>
          <p:cNvSpPr/>
          <p:nvPr/>
        </p:nvSpPr>
        <p:spPr>
          <a:xfrm>
            <a:off x="1850805" y="980947"/>
            <a:ext cx="10298430" cy="712708"/>
          </a:xfrm>
          <a:prstGeom prst="rect">
            <a:avLst/>
          </a:prstGeom>
          <a:noFill/>
          <a:ln/>
        </p:spPr>
        <p:txBody>
          <a:bodyPr wrap="none" lIns="0" tIns="0" rIns="0" bIns="0" rtlCol="0" anchor="ctr"/>
          <a:lstStyle/>
          <a:p>
            <a:pPr marL="0" indent="0" algn="ctr">
              <a:lnSpc>
                <a:spcPts val="5600"/>
              </a:lnSpc>
              <a:buNone/>
            </a:pPr>
            <a:r>
              <a:rPr lang="en-US" sz="4450" dirty="0">
                <a:solidFill>
                  <a:srgbClr val="597DB9"/>
                </a:solidFill>
                <a:latin typeface="Alexandria Semi Bold" pitchFamily="34" charset="0"/>
                <a:cs typeface="Alexandria Semi Bold" pitchFamily="34" charset="-120"/>
              </a:rPr>
              <a:t>Citation Dynamic Network Nature</a:t>
            </a:r>
          </a:p>
        </p:txBody>
      </p:sp>
      <p:sp>
        <p:nvSpPr>
          <p:cNvPr id="39" name="Shape 1">
            <a:extLst>
              <a:ext uri="{FF2B5EF4-FFF2-40B4-BE49-F238E27FC236}">
                <a16:creationId xmlns:a16="http://schemas.microsoft.com/office/drawing/2014/main" id="{575CA0D8-E30A-0FA9-34DB-2A99FBC828FF}"/>
              </a:ext>
            </a:extLst>
          </p:cNvPr>
          <p:cNvSpPr/>
          <p:nvPr/>
        </p:nvSpPr>
        <p:spPr>
          <a:xfrm>
            <a:off x="1631611" y="272210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0" name="Text 2">
            <a:extLst>
              <a:ext uri="{FF2B5EF4-FFF2-40B4-BE49-F238E27FC236}">
                <a16:creationId xmlns:a16="http://schemas.microsoft.com/office/drawing/2014/main" id="{5E035791-B877-A756-7C85-4C98CF6E7FD2}"/>
              </a:ext>
            </a:extLst>
          </p:cNvPr>
          <p:cNvSpPr/>
          <p:nvPr/>
        </p:nvSpPr>
        <p:spPr>
          <a:xfrm>
            <a:off x="2227281" y="2722100"/>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Irreversibility of Edges</a:t>
            </a:r>
          </a:p>
        </p:txBody>
      </p:sp>
      <p:sp>
        <p:nvSpPr>
          <p:cNvPr id="41" name="Text 3">
            <a:extLst>
              <a:ext uri="{FF2B5EF4-FFF2-40B4-BE49-F238E27FC236}">
                <a16:creationId xmlns:a16="http://schemas.microsoft.com/office/drawing/2014/main" id="{0A65F036-1041-53B8-D77E-A4A04CD28841}"/>
              </a:ext>
            </a:extLst>
          </p:cNvPr>
          <p:cNvSpPr/>
          <p:nvPr/>
        </p:nvSpPr>
        <p:spPr>
          <a:xfrm>
            <a:off x="2227281" y="3208232"/>
            <a:ext cx="3631168" cy="104013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Citations are permanent and unidirectional, highlighting the enduring impact of foundational works.</a:t>
            </a:r>
            <a:endParaRPr lang="en-US" sz="1700" b="1" dirty="0">
              <a:latin typeface="Sitka Text Semibold" pitchFamily="2" charset="0"/>
              <a:cs typeface="Sora Light" pitchFamily="34" charset="-120"/>
            </a:endParaRPr>
          </a:p>
        </p:txBody>
      </p:sp>
      <p:sp>
        <p:nvSpPr>
          <p:cNvPr id="42" name="Shape 4">
            <a:extLst>
              <a:ext uri="{FF2B5EF4-FFF2-40B4-BE49-F238E27FC236}">
                <a16:creationId xmlns:a16="http://schemas.microsoft.com/office/drawing/2014/main" id="{2D1D5ACE-9469-4796-41B4-8FFE7007E120}"/>
              </a:ext>
            </a:extLst>
          </p:cNvPr>
          <p:cNvSpPr/>
          <p:nvPr/>
        </p:nvSpPr>
        <p:spPr>
          <a:xfrm>
            <a:off x="8702853" y="2722100"/>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3" name="Text 5">
            <a:extLst>
              <a:ext uri="{FF2B5EF4-FFF2-40B4-BE49-F238E27FC236}">
                <a16:creationId xmlns:a16="http://schemas.microsoft.com/office/drawing/2014/main" id="{AEDE3FD8-3E88-6E5B-6F2E-8ADB182B6F36}"/>
              </a:ext>
            </a:extLst>
          </p:cNvPr>
          <p:cNvSpPr/>
          <p:nvPr/>
        </p:nvSpPr>
        <p:spPr>
          <a:xfrm>
            <a:off x="9298522" y="2722100"/>
            <a:ext cx="3189327"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Node Longevity</a:t>
            </a:r>
          </a:p>
        </p:txBody>
      </p:sp>
      <p:sp>
        <p:nvSpPr>
          <p:cNvPr id="44" name="Text 6">
            <a:extLst>
              <a:ext uri="{FF2B5EF4-FFF2-40B4-BE49-F238E27FC236}">
                <a16:creationId xmlns:a16="http://schemas.microsoft.com/office/drawing/2014/main" id="{32F86ED3-BF9B-7735-6FA3-001DD29DC9E5}"/>
              </a:ext>
            </a:extLst>
          </p:cNvPr>
          <p:cNvSpPr/>
          <p:nvPr/>
        </p:nvSpPr>
        <p:spPr>
          <a:xfrm>
            <a:off x="9298522" y="3208232"/>
            <a:ext cx="3631168" cy="138684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Articles remain relevant for years, anchoring the evolving research landscape.</a:t>
            </a:r>
            <a:endParaRPr lang="en-US" sz="1700" b="1" dirty="0">
              <a:latin typeface="Sitka Text Semibold" pitchFamily="2" charset="0"/>
              <a:cs typeface="Sora Light" pitchFamily="34" charset="-120"/>
            </a:endParaRPr>
          </a:p>
        </p:txBody>
      </p:sp>
      <p:sp>
        <p:nvSpPr>
          <p:cNvPr id="45" name="Shape 7">
            <a:extLst>
              <a:ext uri="{FF2B5EF4-FFF2-40B4-BE49-F238E27FC236}">
                <a16:creationId xmlns:a16="http://schemas.microsoft.com/office/drawing/2014/main" id="{3FB8C8FE-0177-AFC4-FF43-AAB50808BBF2}"/>
              </a:ext>
            </a:extLst>
          </p:cNvPr>
          <p:cNvSpPr/>
          <p:nvPr/>
        </p:nvSpPr>
        <p:spPr>
          <a:xfrm>
            <a:off x="8702852" y="5102517"/>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6" name="Text 8">
            <a:extLst>
              <a:ext uri="{FF2B5EF4-FFF2-40B4-BE49-F238E27FC236}">
                <a16:creationId xmlns:a16="http://schemas.microsoft.com/office/drawing/2014/main" id="{B1BE57D2-C1F2-0714-A5AE-E63E7B81774C}"/>
              </a:ext>
            </a:extLst>
          </p:cNvPr>
          <p:cNvSpPr/>
          <p:nvPr/>
        </p:nvSpPr>
        <p:spPr>
          <a:xfrm>
            <a:off x="9298522" y="510251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Citation Burstiness</a:t>
            </a:r>
          </a:p>
        </p:txBody>
      </p:sp>
      <p:sp>
        <p:nvSpPr>
          <p:cNvPr id="47" name="Text 9">
            <a:extLst>
              <a:ext uri="{FF2B5EF4-FFF2-40B4-BE49-F238E27FC236}">
                <a16:creationId xmlns:a16="http://schemas.microsoft.com/office/drawing/2014/main" id="{427B6650-8432-5AC0-EE01-A3949C2E93C9}"/>
              </a:ext>
            </a:extLst>
          </p:cNvPr>
          <p:cNvSpPr/>
          <p:nvPr/>
        </p:nvSpPr>
        <p:spPr>
          <a:xfrm>
            <a:off x="9298522" y="5588649"/>
            <a:ext cx="3631168" cy="104013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Citations surge with trends, paradigm shifts, or discoveries, highlighting research focus shifts.</a:t>
            </a:r>
            <a:endParaRPr lang="en-US" sz="1700" b="1" dirty="0">
              <a:latin typeface="Sitka Text Semibold" pitchFamily="2" charset="0"/>
              <a:cs typeface="Sora Light" pitchFamily="34" charset="-120"/>
            </a:endParaRPr>
          </a:p>
        </p:txBody>
      </p:sp>
      <p:sp>
        <p:nvSpPr>
          <p:cNvPr id="48" name="Shape 1">
            <a:extLst>
              <a:ext uri="{FF2B5EF4-FFF2-40B4-BE49-F238E27FC236}">
                <a16:creationId xmlns:a16="http://schemas.microsoft.com/office/drawing/2014/main" id="{22840C41-C0B2-FEB7-C314-BB3C37A95551}"/>
              </a:ext>
            </a:extLst>
          </p:cNvPr>
          <p:cNvSpPr/>
          <p:nvPr/>
        </p:nvSpPr>
        <p:spPr>
          <a:xfrm>
            <a:off x="1631611" y="5102517"/>
            <a:ext cx="379095" cy="379095"/>
          </a:xfrm>
          <a:prstGeom prst="roundRect">
            <a:avLst>
              <a:gd name="adj" fmla="val 24004"/>
            </a:avLst>
          </a:prstGeom>
          <a:solidFill>
            <a:srgbClr val="D5DCF6"/>
          </a:solidFill>
          <a:ln w="7620">
            <a:solidFill>
              <a:srgbClr val="BBC2DC"/>
            </a:solidFill>
            <a:prstDash val="solid"/>
          </a:ln>
        </p:spPr>
        <p:txBody>
          <a:bodyPr/>
          <a:lstStyle/>
          <a:p>
            <a:endParaRPr lang="en-IL"/>
          </a:p>
        </p:txBody>
      </p:sp>
      <p:sp>
        <p:nvSpPr>
          <p:cNvPr id="49" name="Text 2">
            <a:extLst>
              <a:ext uri="{FF2B5EF4-FFF2-40B4-BE49-F238E27FC236}">
                <a16:creationId xmlns:a16="http://schemas.microsoft.com/office/drawing/2014/main" id="{D558CDC1-DC53-ED0A-2700-22A6DDD03FC1}"/>
              </a:ext>
            </a:extLst>
          </p:cNvPr>
          <p:cNvSpPr/>
          <p:nvPr/>
        </p:nvSpPr>
        <p:spPr>
          <a:xfrm>
            <a:off x="2227281" y="5102517"/>
            <a:ext cx="2850713" cy="356235"/>
          </a:xfrm>
          <a:prstGeom prst="rect">
            <a:avLst/>
          </a:prstGeom>
          <a:noFill/>
          <a:ln/>
        </p:spPr>
        <p:txBody>
          <a:bodyPr wrap="none" lIns="0" tIns="0" rIns="0" bIns="0" rtlCol="0" anchor="t"/>
          <a:lstStyle/>
          <a:p>
            <a:pPr>
              <a:lnSpc>
                <a:spcPts val="2800"/>
              </a:lnSpc>
            </a:pPr>
            <a:r>
              <a:rPr lang="en-US" sz="2200" dirty="0">
                <a:solidFill>
                  <a:srgbClr val="587CB8"/>
                </a:solidFill>
                <a:latin typeface="Alexandria Semi Bold" pitchFamily="34" charset="0"/>
                <a:cs typeface="Alexandria Semi Bold" pitchFamily="34" charset="-120"/>
              </a:rPr>
              <a:t>Hierarchical Structure of Influence</a:t>
            </a:r>
          </a:p>
        </p:txBody>
      </p:sp>
      <p:sp>
        <p:nvSpPr>
          <p:cNvPr id="50" name="Text 3">
            <a:extLst>
              <a:ext uri="{FF2B5EF4-FFF2-40B4-BE49-F238E27FC236}">
                <a16:creationId xmlns:a16="http://schemas.microsoft.com/office/drawing/2014/main" id="{DB584EF7-4157-E6F1-6689-FC7F527F75E9}"/>
              </a:ext>
            </a:extLst>
          </p:cNvPr>
          <p:cNvSpPr/>
          <p:nvPr/>
        </p:nvSpPr>
        <p:spPr>
          <a:xfrm>
            <a:off x="2227280" y="5588649"/>
            <a:ext cx="4576921" cy="1040130"/>
          </a:xfrm>
          <a:prstGeom prst="rect">
            <a:avLst/>
          </a:prstGeom>
          <a:noFill/>
          <a:ln/>
        </p:spPr>
        <p:txBody>
          <a:bodyPr wrap="square" lIns="0" tIns="0" rIns="0" bIns="0" rtlCol="0" anchor="t"/>
          <a:lstStyle/>
          <a:p>
            <a:pPr marL="0" indent="0">
              <a:lnSpc>
                <a:spcPct val="150000"/>
              </a:lnSpc>
              <a:buNone/>
            </a:pPr>
            <a:r>
              <a:rPr lang="en-GB" sz="1700" b="1" dirty="0">
                <a:latin typeface="Sitka Text Semibold" pitchFamily="2" charset="0"/>
                <a:cs typeface="Sora Light" pitchFamily="34" charset="-120"/>
              </a:rPr>
              <a:t>Citation networks flow hierarchically, with older works as "roots" and newer works building on them.</a:t>
            </a:r>
            <a:endParaRPr lang="en-US" sz="1700" b="1" dirty="0">
              <a:latin typeface="Sitka Text Semibold" pitchFamily="2" charset="0"/>
              <a:cs typeface="Sora Light" pitchFamily="34" charset="-120"/>
            </a:endParaRPr>
          </a:p>
        </p:txBody>
      </p:sp>
      <p:sp>
        <p:nvSpPr>
          <p:cNvPr id="2" name="Rectangle 1">
            <a:extLst>
              <a:ext uri="{FF2B5EF4-FFF2-40B4-BE49-F238E27FC236}">
                <a16:creationId xmlns:a16="http://schemas.microsoft.com/office/drawing/2014/main" id="{B3D45E9B-9A38-F9D0-7697-9A53B18C8F36}"/>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11729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811A5-8E31-CEB0-6D22-1F5B69FF1A9F}"/>
            </a:ext>
          </a:extLst>
        </p:cNvPr>
        <p:cNvGrpSpPr/>
        <p:nvPr/>
      </p:nvGrpSpPr>
      <p:grpSpPr>
        <a:xfrm>
          <a:off x="0" y="0"/>
          <a:ext cx="0" cy="0"/>
          <a:chOff x="0" y="0"/>
          <a:chExt cx="0" cy="0"/>
        </a:xfrm>
      </p:grpSpPr>
      <p:pic>
        <p:nvPicPr>
          <p:cNvPr id="3" name="Picture 2" descr="A white circles and lines connected to each other&#10;&#10;Description automatically generated">
            <a:extLst>
              <a:ext uri="{FF2B5EF4-FFF2-40B4-BE49-F238E27FC236}">
                <a16:creationId xmlns:a16="http://schemas.microsoft.com/office/drawing/2014/main" id="{3D481885-38BF-EE10-AD10-74DAD43ADDD2}"/>
              </a:ext>
            </a:extLst>
          </p:cNvPr>
          <p:cNvPicPr>
            <a:picLocks noChangeAspect="1"/>
          </p:cNvPicPr>
          <p:nvPr/>
        </p:nvPicPr>
        <p:blipFill>
          <a:blip r:embed="rId3"/>
          <a:stretch>
            <a:fillRect/>
          </a:stretch>
        </p:blipFill>
        <p:spPr>
          <a:xfrm>
            <a:off x="1052530" y="709559"/>
            <a:ext cx="12766212" cy="7180994"/>
          </a:xfrm>
          <a:prstGeom prst="rect">
            <a:avLst/>
          </a:prstGeom>
        </p:spPr>
      </p:pic>
      <p:sp>
        <p:nvSpPr>
          <p:cNvPr id="2" name="Rectangle 1">
            <a:extLst>
              <a:ext uri="{FF2B5EF4-FFF2-40B4-BE49-F238E27FC236}">
                <a16:creationId xmlns:a16="http://schemas.microsoft.com/office/drawing/2014/main" id="{F26E7D96-B2D2-1649-42C4-DF1A525DE71E}"/>
              </a:ext>
            </a:extLst>
          </p:cNvPr>
          <p:cNvSpPr/>
          <p:nvPr/>
        </p:nvSpPr>
        <p:spPr>
          <a:xfrm>
            <a:off x="298606" y="215757"/>
            <a:ext cx="574697" cy="412934"/>
          </a:xfrm>
          <a:prstGeom prst="rect">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32413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795EB-5C5F-7FA2-8A21-0E81ACB2809E}"/>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3E4816D8-0867-8064-42A1-4860DACF11E9}"/>
              </a:ext>
            </a:extLst>
          </p:cNvPr>
          <p:cNvSpPr/>
          <p:nvPr/>
        </p:nvSpPr>
        <p:spPr>
          <a:xfrm>
            <a:off x="7307579" y="2799344"/>
            <a:ext cx="45719" cy="4221383"/>
          </a:xfrm>
          <a:prstGeom prst="roundRect">
            <a:avLst>
              <a:gd name="adj" fmla="val 410222"/>
            </a:avLst>
          </a:prstGeom>
          <a:solidFill>
            <a:srgbClr val="BBC2DC"/>
          </a:solidFill>
          <a:ln/>
        </p:spPr>
        <p:txBody>
          <a:bodyPr/>
          <a:lstStyle/>
          <a:p>
            <a:endParaRPr lang="en-IL"/>
          </a:p>
        </p:txBody>
      </p:sp>
      <p:sp>
        <p:nvSpPr>
          <p:cNvPr id="4" name="Shape 2">
            <a:extLst>
              <a:ext uri="{FF2B5EF4-FFF2-40B4-BE49-F238E27FC236}">
                <a16:creationId xmlns:a16="http://schemas.microsoft.com/office/drawing/2014/main" id="{DD1B56B3-F7D0-F9B3-C1BF-166F08A7B47E}"/>
              </a:ext>
            </a:extLst>
          </p:cNvPr>
          <p:cNvSpPr/>
          <p:nvPr/>
        </p:nvSpPr>
        <p:spPr>
          <a:xfrm>
            <a:off x="6642140" y="3126528"/>
            <a:ext cx="520898" cy="15240"/>
          </a:xfrm>
          <a:prstGeom prst="roundRect">
            <a:avLst>
              <a:gd name="adj" fmla="val 410222"/>
            </a:avLst>
          </a:prstGeom>
          <a:solidFill>
            <a:srgbClr val="BBC2DC"/>
          </a:solidFill>
          <a:ln/>
        </p:spPr>
        <p:txBody>
          <a:bodyPr/>
          <a:lstStyle/>
          <a:p>
            <a:endParaRPr lang="en-IL"/>
          </a:p>
        </p:txBody>
      </p:sp>
      <p:sp>
        <p:nvSpPr>
          <p:cNvPr id="5" name="Shape 3">
            <a:extLst>
              <a:ext uri="{FF2B5EF4-FFF2-40B4-BE49-F238E27FC236}">
                <a16:creationId xmlns:a16="http://schemas.microsoft.com/office/drawing/2014/main" id="{AEC9FDF8-A99A-B680-ED7E-FD259C567FC5}"/>
              </a:ext>
            </a:extLst>
          </p:cNvPr>
          <p:cNvSpPr/>
          <p:nvPr/>
        </p:nvSpPr>
        <p:spPr>
          <a:xfrm>
            <a:off x="7147798" y="2966746"/>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6" name="Text 4">
            <a:extLst>
              <a:ext uri="{FF2B5EF4-FFF2-40B4-BE49-F238E27FC236}">
                <a16:creationId xmlns:a16="http://schemas.microsoft.com/office/drawing/2014/main" id="{8D987990-7417-BF0B-23BD-A1A65100369E}"/>
              </a:ext>
            </a:extLst>
          </p:cNvPr>
          <p:cNvSpPr/>
          <p:nvPr/>
        </p:nvSpPr>
        <p:spPr>
          <a:xfrm>
            <a:off x="7269004" y="3016633"/>
            <a:ext cx="92392"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1</a:t>
            </a:r>
            <a:endParaRPr lang="en-US" sz="1850" dirty="0"/>
          </a:p>
        </p:txBody>
      </p:sp>
      <p:sp>
        <p:nvSpPr>
          <p:cNvPr id="7" name="Text 5">
            <a:extLst>
              <a:ext uri="{FF2B5EF4-FFF2-40B4-BE49-F238E27FC236}">
                <a16:creationId xmlns:a16="http://schemas.microsoft.com/office/drawing/2014/main" id="{296D561B-8E4B-1FF0-EA92-A198215D7594}"/>
              </a:ext>
            </a:extLst>
          </p:cNvPr>
          <p:cNvSpPr/>
          <p:nvPr/>
        </p:nvSpPr>
        <p:spPr>
          <a:xfrm>
            <a:off x="4538067" y="2948172"/>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Introduction</a:t>
            </a:r>
            <a:endParaRPr lang="en-US" sz="1500" dirty="0"/>
          </a:p>
        </p:txBody>
      </p:sp>
      <p:sp>
        <p:nvSpPr>
          <p:cNvPr id="8" name="Shape 6">
            <a:extLst>
              <a:ext uri="{FF2B5EF4-FFF2-40B4-BE49-F238E27FC236}">
                <a16:creationId xmlns:a16="http://schemas.microsoft.com/office/drawing/2014/main" id="{03BA0F3D-4507-4FCD-C66F-A5C6FBA97D32}"/>
              </a:ext>
            </a:extLst>
          </p:cNvPr>
          <p:cNvSpPr/>
          <p:nvPr/>
        </p:nvSpPr>
        <p:spPr>
          <a:xfrm>
            <a:off x="7467362" y="3870669"/>
            <a:ext cx="520898" cy="15240"/>
          </a:xfrm>
          <a:prstGeom prst="roundRect">
            <a:avLst>
              <a:gd name="adj" fmla="val 410222"/>
            </a:avLst>
          </a:prstGeom>
          <a:solidFill>
            <a:srgbClr val="BBC2DC"/>
          </a:solidFill>
          <a:ln/>
        </p:spPr>
        <p:txBody>
          <a:bodyPr/>
          <a:lstStyle/>
          <a:p>
            <a:endParaRPr lang="en-IL"/>
          </a:p>
        </p:txBody>
      </p:sp>
      <p:sp>
        <p:nvSpPr>
          <p:cNvPr id="9" name="Shape 7">
            <a:extLst>
              <a:ext uri="{FF2B5EF4-FFF2-40B4-BE49-F238E27FC236}">
                <a16:creationId xmlns:a16="http://schemas.microsoft.com/office/drawing/2014/main" id="{9240400D-03BC-77BC-C539-30548367813E}"/>
              </a:ext>
            </a:extLst>
          </p:cNvPr>
          <p:cNvSpPr/>
          <p:nvPr/>
        </p:nvSpPr>
        <p:spPr>
          <a:xfrm>
            <a:off x="7147798" y="3710887"/>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0" name="Text 8">
            <a:extLst>
              <a:ext uri="{FF2B5EF4-FFF2-40B4-BE49-F238E27FC236}">
                <a16:creationId xmlns:a16="http://schemas.microsoft.com/office/drawing/2014/main" id="{E5E07BA5-824D-E62F-F885-115F6D834136}"/>
              </a:ext>
            </a:extLst>
          </p:cNvPr>
          <p:cNvSpPr/>
          <p:nvPr/>
        </p:nvSpPr>
        <p:spPr>
          <a:xfrm>
            <a:off x="7245072" y="3760774"/>
            <a:ext cx="140256"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2</a:t>
            </a:r>
            <a:endParaRPr lang="en-US" sz="1850" dirty="0"/>
          </a:p>
        </p:txBody>
      </p:sp>
      <p:sp>
        <p:nvSpPr>
          <p:cNvPr id="12" name="Shape 10">
            <a:extLst>
              <a:ext uri="{FF2B5EF4-FFF2-40B4-BE49-F238E27FC236}">
                <a16:creationId xmlns:a16="http://schemas.microsoft.com/office/drawing/2014/main" id="{F78217F1-4F55-CB57-4827-CF89B0D5EBFC}"/>
              </a:ext>
            </a:extLst>
          </p:cNvPr>
          <p:cNvSpPr/>
          <p:nvPr/>
        </p:nvSpPr>
        <p:spPr>
          <a:xfrm>
            <a:off x="6642140" y="4540395"/>
            <a:ext cx="520898" cy="15240"/>
          </a:xfrm>
          <a:prstGeom prst="roundRect">
            <a:avLst>
              <a:gd name="adj" fmla="val 410222"/>
            </a:avLst>
          </a:prstGeom>
          <a:solidFill>
            <a:srgbClr val="BBC2DC"/>
          </a:solidFill>
          <a:ln/>
        </p:spPr>
        <p:txBody>
          <a:bodyPr/>
          <a:lstStyle/>
          <a:p>
            <a:endParaRPr lang="en-IL"/>
          </a:p>
        </p:txBody>
      </p:sp>
      <p:sp>
        <p:nvSpPr>
          <p:cNvPr id="13" name="Shape 11">
            <a:extLst>
              <a:ext uri="{FF2B5EF4-FFF2-40B4-BE49-F238E27FC236}">
                <a16:creationId xmlns:a16="http://schemas.microsoft.com/office/drawing/2014/main" id="{BC4C9A2F-5A1F-7479-550C-68FE8959BB8F}"/>
              </a:ext>
            </a:extLst>
          </p:cNvPr>
          <p:cNvSpPr/>
          <p:nvPr/>
        </p:nvSpPr>
        <p:spPr>
          <a:xfrm>
            <a:off x="7147798" y="4380613"/>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4" name="Text 12">
            <a:extLst>
              <a:ext uri="{FF2B5EF4-FFF2-40B4-BE49-F238E27FC236}">
                <a16:creationId xmlns:a16="http://schemas.microsoft.com/office/drawing/2014/main" id="{79AEDBC6-4608-E8AF-4A6F-2DC705BCAF41}"/>
              </a:ext>
            </a:extLst>
          </p:cNvPr>
          <p:cNvSpPr/>
          <p:nvPr/>
        </p:nvSpPr>
        <p:spPr>
          <a:xfrm>
            <a:off x="7244953" y="4430500"/>
            <a:ext cx="14049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3</a:t>
            </a:r>
            <a:endParaRPr lang="en-US" sz="1850" dirty="0"/>
          </a:p>
        </p:txBody>
      </p:sp>
      <p:sp>
        <p:nvSpPr>
          <p:cNvPr id="15" name="Text 13">
            <a:extLst>
              <a:ext uri="{FF2B5EF4-FFF2-40B4-BE49-F238E27FC236}">
                <a16:creationId xmlns:a16="http://schemas.microsoft.com/office/drawing/2014/main" id="{93E96EEF-0E0C-1952-110A-8264BAB89116}"/>
              </a:ext>
            </a:extLst>
          </p:cNvPr>
          <p:cNvSpPr/>
          <p:nvPr/>
        </p:nvSpPr>
        <p:spPr>
          <a:xfrm>
            <a:off x="7202749" y="3744981"/>
            <a:ext cx="2788325" cy="244793"/>
          </a:xfrm>
          <a:prstGeom prst="rect">
            <a:avLst/>
          </a:prstGeom>
          <a:noFill/>
          <a:ln/>
        </p:spPr>
        <p:txBody>
          <a:bodyPr wrap="none" lIns="0" tIns="0" rIns="0" bIns="0" rtlCol="0" anchor="t"/>
          <a:lstStyle/>
          <a:p>
            <a:pPr marL="0" indent="0" algn="r">
              <a:lnSpc>
                <a:spcPts val="1900"/>
              </a:lnSpc>
              <a:buNone/>
            </a:pPr>
            <a:r>
              <a:rPr lang="en-US" sz="1500" dirty="0">
                <a:solidFill>
                  <a:srgbClr val="FF0000"/>
                </a:solidFill>
                <a:latin typeface="Alexandria Semi Bold" pitchFamily="34" charset="0"/>
                <a:ea typeface="Alexandria Semi Bold" pitchFamily="34" charset="-122"/>
                <a:cs typeface="Alexandria Semi Bold" pitchFamily="34" charset="-120"/>
              </a:rPr>
              <a:t>Research Objectives</a:t>
            </a:r>
            <a:endParaRPr lang="en-US" sz="1500" dirty="0">
              <a:solidFill>
                <a:srgbClr val="FF0000"/>
              </a:solidFill>
            </a:endParaRPr>
          </a:p>
        </p:txBody>
      </p:sp>
      <p:sp>
        <p:nvSpPr>
          <p:cNvPr id="16" name="Shape 14">
            <a:extLst>
              <a:ext uri="{FF2B5EF4-FFF2-40B4-BE49-F238E27FC236}">
                <a16:creationId xmlns:a16="http://schemas.microsoft.com/office/drawing/2014/main" id="{0B8F6D09-55E1-5F2C-2013-E7A77D33F351}"/>
              </a:ext>
            </a:extLst>
          </p:cNvPr>
          <p:cNvSpPr/>
          <p:nvPr/>
        </p:nvSpPr>
        <p:spPr>
          <a:xfrm>
            <a:off x="7467362" y="5210241"/>
            <a:ext cx="520898" cy="15240"/>
          </a:xfrm>
          <a:prstGeom prst="roundRect">
            <a:avLst>
              <a:gd name="adj" fmla="val 410222"/>
            </a:avLst>
          </a:prstGeom>
          <a:solidFill>
            <a:srgbClr val="BBC2DC"/>
          </a:solidFill>
          <a:ln/>
        </p:spPr>
        <p:txBody>
          <a:bodyPr/>
          <a:lstStyle/>
          <a:p>
            <a:endParaRPr lang="en-IL"/>
          </a:p>
        </p:txBody>
      </p:sp>
      <p:sp>
        <p:nvSpPr>
          <p:cNvPr id="17" name="Shape 15">
            <a:extLst>
              <a:ext uri="{FF2B5EF4-FFF2-40B4-BE49-F238E27FC236}">
                <a16:creationId xmlns:a16="http://schemas.microsoft.com/office/drawing/2014/main" id="{DCB01ABD-1A67-404B-216D-F2C77653FE3F}"/>
              </a:ext>
            </a:extLst>
          </p:cNvPr>
          <p:cNvSpPr/>
          <p:nvPr/>
        </p:nvSpPr>
        <p:spPr>
          <a:xfrm>
            <a:off x="7147798" y="5050459"/>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18" name="Text 16">
            <a:extLst>
              <a:ext uri="{FF2B5EF4-FFF2-40B4-BE49-F238E27FC236}">
                <a16:creationId xmlns:a16="http://schemas.microsoft.com/office/drawing/2014/main" id="{1C695E5B-6E68-92F0-D85F-3DDC2E63F89E}"/>
              </a:ext>
            </a:extLst>
          </p:cNvPr>
          <p:cNvSpPr/>
          <p:nvPr/>
        </p:nvSpPr>
        <p:spPr>
          <a:xfrm>
            <a:off x="7244358" y="5100346"/>
            <a:ext cx="141684"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4</a:t>
            </a:r>
            <a:endParaRPr lang="en-US" sz="1850" dirty="0"/>
          </a:p>
        </p:txBody>
      </p:sp>
      <p:sp>
        <p:nvSpPr>
          <p:cNvPr id="19" name="Text 17">
            <a:extLst>
              <a:ext uri="{FF2B5EF4-FFF2-40B4-BE49-F238E27FC236}">
                <a16:creationId xmlns:a16="http://schemas.microsoft.com/office/drawing/2014/main" id="{AA51FE12-C1A2-BFB9-1FB9-17110679EB57}"/>
              </a:ext>
            </a:extLst>
          </p:cNvPr>
          <p:cNvSpPr/>
          <p:nvPr/>
        </p:nvSpPr>
        <p:spPr>
          <a:xfrm>
            <a:off x="5381479" y="4412504"/>
            <a:ext cx="2271593"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Background</a:t>
            </a:r>
            <a:endParaRPr lang="en-US" sz="1500" dirty="0"/>
          </a:p>
        </p:txBody>
      </p:sp>
      <p:sp>
        <p:nvSpPr>
          <p:cNvPr id="20" name="Shape 18">
            <a:extLst>
              <a:ext uri="{FF2B5EF4-FFF2-40B4-BE49-F238E27FC236}">
                <a16:creationId xmlns:a16="http://schemas.microsoft.com/office/drawing/2014/main" id="{80957342-B895-BFF8-AB7E-9758564A0CAE}"/>
              </a:ext>
            </a:extLst>
          </p:cNvPr>
          <p:cNvSpPr/>
          <p:nvPr/>
        </p:nvSpPr>
        <p:spPr>
          <a:xfrm>
            <a:off x="6642140" y="5880086"/>
            <a:ext cx="520898" cy="15240"/>
          </a:xfrm>
          <a:prstGeom prst="roundRect">
            <a:avLst>
              <a:gd name="adj" fmla="val 410222"/>
            </a:avLst>
          </a:prstGeom>
          <a:solidFill>
            <a:srgbClr val="BBC2DC"/>
          </a:solidFill>
          <a:ln/>
        </p:spPr>
        <p:txBody>
          <a:bodyPr/>
          <a:lstStyle/>
          <a:p>
            <a:endParaRPr lang="en-IL"/>
          </a:p>
        </p:txBody>
      </p:sp>
      <p:sp>
        <p:nvSpPr>
          <p:cNvPr id="21" name="Shape 19">
            <a:extLst>
              <a:ext uri="{FF2B5EF4-FFF2-40B4-BE49-F238E27FC236}">
                <a16:creationId xmlns:a16="http://schemas.microsoft.com/office/drawing/2014/main" id="{52A6F63D-BC9C-4E1A-6D4B-B279AF565B74}"/>
              </a:ext>
            </a:extLst>
          </p:cNvPr>
          <p:cNvSpPr/>
          <p:nvPr/>
        </p:nvSpPr>
        <p:spPr>
          <a:xfrm>
            <a:off x="7147798" y="5720304"/>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2" name="Text 20">
            <a:extLst>
              <a:ext uri="{FF2B5EF4-FFF2-40B4-BE49-F238E27FC236}">
                <a16:creationId xmlns:a16="http://schemas.microsoft.com/office/drawing/2014/main" id="{4A5AD080-240C-0BCD-8D0B-E2485484DB28}"/>
              </a:ext>
            </a:extLst>
          </p:cNvPr>
          <p:cNvSpPr/>
          <p:nvPr/>
        </p:nvSpPr>
        <p:spPr>
          <a:xfrm>
            <a:off x="7241977" y="5770192"/>
            <a:ext cx="146447"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5</a:t>
            </a:r>
            <a:endParaRPr lang="en-US" sz="1850" dirty="0"/>
          </a:p>
        </p:txBody>
      </p:sp>
      <p:sp>
        <p:nvSpPr>
          <p:cNvPr id="23" name="Text 21">
            <a:extLst>
              <a:ext uri="{FF2B5EF4-FFF2-40B4-BE49-F238E27FC236}">
                <a16:creationId xmlns:a16="http://schemas.microsoft.com/office/drawing/2014/main" id="{8BD175FF-2ED9-751B-58E6-E43442F41ECA}"/>
              </a:ext>
            </a:extLst>
          </p:cNvPr>
          <p:cNvSpPr/>
          <p:nvPr/>
        </p:nvSpPr>
        <p:spPr>
          <a:xfrm>
            <a:off x="6239741" y="5084673"/>
            <a:ext cx="2826663"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Approach</a:t>
            </a:r>
            <a:endParaRPr lang="en-US" sz="1500" dirty="0"/>
          </a:p>
        </p:txBody>
      </p:sp>
      <p:sp>
        <p:nvSpPr>
          <p:cNvPr id="24" name="Shape 22">
            <a:extLst>
              <a:ext uri="{FF2B5EF4-FFF2-40B4-BE49-F238E27FC236}">
                <a16:creationId xmlns:a16="http://schemas.microsoft.com/office/drawing/2014/main" id="{BF61D29E-1533-6776-DC0E-408427D913FC}"/>
              </a:ext>
            </a:extLst>
          </p:cNvPr>
          <p:cNvSpPr/>
          <p:nvPr/>
        </p:nvSpPr>
        <p:spPr>
          <a:xfrm>
            <a:off x="7467362" y="6549932"/>
            <a:ext cx="520898" cy="15240"/>
          </a:xfrm>
          <a:prstGeom prst="roundRect">
            <a:avLst>
              <a:gd name="adj" fmla="val 410222"/>
            </a:avLst>
          </a:prstGeom>
          <a:solidFill>
            <a:srgbClr val="BBC2DC"/>
          </a:solidFill>
          <a:ln/>
        </p:spPr>
        <p:txBody>
          <a:bodyPr/>
          <a:lstStyle/>
          <a:p>
            <a:endParaRPr lang="en-IL"/>
          </a:p>
        </p:txBody>
      </p:sp>
      <p:sp>
        <p:nvSpPr>
          <p:cNvPr id="25" name="Shape 23">
            <a:extLst>
              <a:ext uri="{FF2B5EF4-FFF2-40B4-BE49-F238E27FC236}">
                <a16:creationId xmlns:a16="http://schemas.microsoft.com/office/drawing/2014/main" id="{45BB140A-A325-E73D-8FEF-A26B92A7D0A8}"/>
              </a:ext>
            </a:extLst>
          </p:cNvPr>
          <p:cNvSpPr/>
          <p:nvPr/>
        </p:nvSpPr>
        <p:spPr>
          <a:xfrm>
            <a:off x="7147798" y="6390150"/>
            <a:ext cx="334804" cy="334804"/>
          </a:xfrm>
          <a:prstGeom prst="roundRect">
            <a:avLst>
              <a:gd name="adj" fmla="val 18673"/>
            </a:avLst>
          </a:prstGeom>
          <a:solidFill>
            <a:srgbClr val="D5DCF6"/>
          </a:solidFill>
          <a:ln w="7620">
            <a:solidFill>
              <a:srgbClr val="BBC2DC"/>
            </a:solidFill>
            <a:prstDash val="solid"/>
          </a:ln>
        </p:spPr>
        <p:txBody>
          <a:bodyPr/>
          <a:lstStyle/>
          <a:p>
            <a:endParaRPr lang="en-IL"/>
          </a:p>
        </p:txBody>
      </p:sp>
      <p:sp>
        <p:nvSpPr>
          <p:cNvPr id="26" name="Text 24">
            <a:extLst>
              <a:ext uri="{FF2B5EF4-FFF2-40B4-BE49-F238E27FC236}">
                <a16:creationId xmlns:a16="http://schemas.microsoft.com/office/drawing/2014/main" id="{1E29FAD5-CE9A-17AB-F0F0-F2A5F8D4F29E}"/>
              </a:ext>
            </a:extLst>
          </p:cNvPr>
          <p:cNvSpPr/>
          <p:nvPr/>
        </p:nvSpPr>
        <p:spPr>
          <a:xfrm>
            <a:off x="7240905" y="6440037"/>
            <a:ext cx="148471" cy="235029"/>
          </a:xfrm>
          <a:prstGeom prst="rect">
            <a:avLst/>
          </a:prstGeom>
          <a:noFill/>
          <a:ln/>
        </p:spPr>
        <p:txBody>
          <a:bodyPr wrap="none" lIns="0" tIns="0" rIns="0" bIns="0" rtlCol="0" anchor="t"/>
          <a:lstStyle/>
          <a:p>
            <a:pPr marL="0" indent="0" algn="ctr">
              <a:lnSpc>
                <a:spcPts val="1850"/>
              </a:lnSpc>
              <a:buNone/>
            </a:pPr>
            <a:r>
              <a:rPr lang="en-US" sz="1850" dirty="0">
                <a:solidFill>
                  <a:srgbClr val="3B3535"/>
                </a:solidFill>
                <a:latin typeface="Alexandria Semi Bold" pitchFamily="34" charset="0"/>
                <a:ea typeface="Alexandria Semi Bold" pitchFamily="34" charset="-122"/>
                <a:cs typeface="Alexandria Semi Bold" pitchFamily="34" charset="-120"/>
              </a:rPr>
              <a:t>6</a:t>
            </a:r>
            <a:endParaRPr lang="en-US" sz="1850" dirty="0"/>
          </a:p>
        </p:txBody>
      </p:sp>
      <p:sp>
        <p:nvSpPr>
          <p:cNvPr id="27" name="Text 25">
            <a:extLst>
              <a:ext uri="{FF2B5EF4-FFF2-40B4-BE49-F238E27FC236}">
                <a16:creationId xmlns:a16="http://schemas.microsoft.com/office/drawing/2014/main" id="{AEE1C38B-94E5-2E92-54CF-E5533DCC1AF0}"/>
              </a:ext>
            </a:extLst>
          </p:cNvPr>
          <p:cNvSpPr/>
          <p:nvPr/>
        </p:nvSpPr>
        <p:spPr>
          <a:xfrm>
            <a:off x="4957882" y="5752693"/>
            <a:ext cx="1958459" cy="244793"/>
          </a:xfrm>
          <a:prstGeom prst="rect">
            <a:avLst/>
          </a:prstGeom>
          <a:noFill/>
          <a:ln/>
        </p:spPr>
        <p:txBody>
          <a:bodyPr wrap="none" lIns="0" tIns="0" rIns="0" bIns="0" rtlCol="0" anchor="t"/>
          <a:lstStyle/>
          <a:p>
            <a:pPr marL="0" indent="0" algn="l">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Model Flowchart</a:t>
            </a:r>
            <a:endParaRPr lang="en-US" sz="1500" dirty="0"/>
          </a:p>
        </p:txBody>
      </p:sp>
      <p:sp>
        <p:nvSpPr>
          <p:cNvPr id="28" name="Text 26">
            <a:extLst>
              <a:ext uri="{FF2B5EF4-FFF2-40B4-BE49-F238E27FC236}">
                <a16:creationId xmlns:a16="http://schemas.microsoft.com/office/drawing/2014/main" id="{5B4A75B9-B05E-667E-3B4F-F8589C36C28A}"/>
              </a:ext>
            </a:extLst>
          </p:cNvPr>
          <p:cNvSpPr/>
          <p:nvPr/>
        </p:nvSpPr>
        <p:spPr>
          <a:xfrm>
            <a:off x="8133874" y="5832364"/>
            <a:ext cx="5975628" cy="238125"/>
          </a:xfrm>
          <a:prstGeom prst="rect">
            <a:avLst/>
          </a:prstGeom>
          <a:noFill/>
          <a:ln/>
        </p:spPr>
        <p:txBody>
          <a:bodyPr wrap="none" lIns="0" tIns="0" rIns="0" bIns="0" rtlCol="0" anchor="t"/>
          <a:lstStyle/>
          <a:p>
            <a:pPr marL="0" indent="0" algn="l">
              <a:lnSpc>
                <a:spcPts val="1850"/>
              </a:lnSpc>
              <a:buNone/>
            </a:pPr>
            <a:endParaRPr lang="en-US" sz="1150" dirty="0"/>
          </a:p>
        </p:txBody>
      </p:sp>
      <p:sp>
        <p:nvSpPr>
          <p:cNvPr id="32" name="Text 30">
            <a:extLst>
              <a:ext uri="{FF2B5EF4-FFF2-40B4-BE49-F238E27FC236}">
                <a16:creationId xmlns:a16="http://schemas.microsoft.com/office/drawing/2014/main" id="{F5A2C246-FB33-1255-D1F0-EE3B7FEE1A4F}"/>
              </a:ext>
            </a:extLst>
          </p:cNvPr>
          <p:cNvSpPr/>
          <p:nvPr/>
        </p:nvSpPr>
        <p:spPr>
          <a:xfrm>
            <a:off x="7179863" y="6424364"/>
            <a:ext cx="1958459" cy="244793"/>
          </a:xfrm>
          <a:prstGeom prst="rect">
            <a:avLst/>
          </a:prstGeom>
          <a:noFill/>
          <a:ln/>
        </p:spPr>
        <p:txBody>
          <a:bodyPr wrap="none" lIns="0" tIns="0" rIns="0" bIns="0" rtlCol="0" anchor="t"/>
          <a:lstStyle/>
          <a:p>
            <a:pPr marL="0" indent="0" algn="r">
              <a:lnSpc>
                <a:spcPts val="1900"/>
              </a:lnSpc>
              <a:buNone/>
            </a:pPr>
            <a:r>
              <a:rPr lang="en-US" sz="1500" dirty="0">
                <a:solidFill>
                  <a:srgbClr val="3B3535"/>
                </a:solidFill>
                <a:latin typeface="Alexandria Semi Bold" pitchFamily="34" charset="0"/>
                <a:ea typeface="Alexandria Semi Bold" pitchFamily="34" charset="-122"/>
                <a:cs typeface="Alexandria Semi Bold" pitchFamily="34" charset="-120"/>
              </a:rPr>
              <a:t>Conclusion</a:t>
            </a:r>
            <a:endParaRPr lang="en-US" sz="1500" dirty="0"/>
          </a:p>
        </p:txBody>
      </p:sp>
      <p:sp>
        <p:nvSpPr>
          <p:cNvPr id="33" name="Text 31">
            <a:extLst>
              <a:ext uri="{FF2B5EF4-FFF2-40B4-BE49-F238E27FC236}">
                <a16:creationId xmlns:a16="http://schemas.microsoft.com/office/drawing/2014/main" id="{9B94AA40-C57F-24F7-C855-689A313EAE83}"/>
              </a:ext>
            </a:extLst>
          </p:cNvPr>
          <p:cNvSpPr/>
          <p:nvPr/>
        </p:nvSpPr>
        <p:spPr>
          <a:xfrm>
            <a:off x="520898" y="5772745"/>
            <a:ext cx="5975628" cy="238125"/>
          </a:xfrm>
          <a:prstGeom prst="rect">
            <a:avLst/>
          </a:prstGeom>
          <a:noFill/>
          <a:ln/>
        </p:spPr>
        <p:txBody>
          <a:bodyPr wrap="none" lIns="0" tIns="0" rIns="0" bIns="0" rtlCol="0" anchor="t"/>
          <a:lstStyle/>
          <a:p>
            <a:pPr marL="0" indent="0" algn="r">
              <a:lnSpc>
                <a:spcPts val="1850"/>
              </a:lnSpc>
              <a:buNone/>
            </a:pPr>
            <a:endParaRPr lang="en-US" sz="1150" dirty="0"/>
          </a:p>
        </p:txBody>
      </p:sp>
      <p:sp>
        <p:nvSpPr>
          <p:cNvPr id="44" name="Text 0">
            <a:extLst>
              <a:ext uri="{FF2B5EF4-FFF2-40B4-BE49-F238E27FC236}">
                <a16:creationId xmlns:a16="http://schemas.microsoft.com/office/drawing/2014/main" id="{14AB3FE6-9D71-EE25-E8C8-7A2F701389AD}"/>
              </a:ext>
            </a:extLst>
          </p:cNvPr>
          <p:cNvSpPr/>
          <p:nvPr/>
        </p:nvSpPr>
        <p:spPr>
          <a:xfrm>
            <a:off x="5867495" y="1057660"/>
            <a:ext cx="3917037" cy="489585"/>
          </a:xfrm>
          <a:prstGeom prst="rect">
            <a:avLst/>
          </a:prstGeom>
          <a:noFill/>
          <a:ln/>
        </p:spPr>
        <p:txBody>
          <a:bodyPr wrap="none" lIns="0" tIns="0" rIns="0" bIns="0" rtlCol="0" anchor="ctr"/>
          <a:lstStyle/>
          <a:p>
            <a:pPr marL="0" indent="0">
              <a:lnSpc>
                <a:spcPts val="3850"/>
              </a:lnSpc>
              <a:buNone/>
            </a:pPr>
            <a:r>
              <a:rPr lang="en-US" sz="4450" dirty="0">
                <a:solidFill>
                  <a:srgbClr val="597DB9"/>
                </a:solidFill>
                <a:latin typeface="Alexandria Semi Bold" pitchFamily="34" charset="0"/>
                <a:cs typeface="Alexandria Semi Bold" pitchFamily="34" charset="-120"/>
              </a:rPr>
              <a:t>Road Map</a:t>
            </a:r>
          </a:p>
        </p:txBody>
      </p:sp>
      <p:sp>
        <p:nvSpPr>
          <p:cNvPr id="2" name="Rectangle 1">
            <a:extLst>
              <a:ext uri="{FF2B5EF4-FFF2-40B4-BE49-F238E27FC236}">
                <a16:creationId xmlns:a16="http://schemas.microsoft.com/office/drawing/2014/main" id="{6DDC42E3-8AAB-EC40-3281-7D92C369CBAC}"/>
              </a:ext>
            </a:extLst>
          </p:cNvPr>
          <p:cNvSpPr/>
          <p:nvPr/>
        </p:nvSpPr>
        <p:spPr>
          <a:xfrm>
            <a:off x="298606" y="215757"/>
            <a:ext cx="574697" cy="412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209455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887736"/>
            <a:ext cx="5701546" cy="712708"/>
          </a:xfrm>
          <a:prstGeom prst="rect">
            <a:avLst/>
          </a:prstGeom>
          <a:noFill/>
          <a:ln/>
        </p:spPr>
        <p:txBody>
          <a:bodyPr wrap="none" lIns="0" tIns="0" rIns="0" bIns="0" rtlCol="0" anchor="t"/>
          <a:lstStyle/>
          <a:p>
            <a:pPr indent="0">
              <a:lnSpc>
                <a:spcPts val="5600"/>
              </a:lnSpc>
              <a:buNone/>
            </a:pPr>
            <a:r>
              <a:rPr lang="en-US" sz="4450" dirty="0">
                <a:solidFill>
                  <a:srgbClr val="597DB9"/>
                </a:solidFill>
                <a:latin typeface="Alexandria Semi Bold" pitchFamily="34" charset="0"/>
                <a:cs typeface="Alexandria Semi Bold" pitchFamily="34" charset="-120"/>
              </a:rPr>
              <a:t>Project Objectives</a:t>
            </a:r>
          </a:p>
        </p:txBody>
      </p:sp>
      <p:sp>
        <p:nvSpPr>
          <p:cNvPr id="3" name="Text 1"/>
          <p:cNvSpPr/>
          <p:nvPr/>
        </p:nvSpPr>
        <p:spPr>
          <a:xfrm>
            <a:off x="758309" y="3033713"/>
            <a:ext cx="7902806" cy="693420"/>
          </a:xfrm>
          <a:prstGeom prst="rect">
            <a:avLst/>
          </a:prstGeom>
          <a:noFill/>
          <a:ln/>
        </p:spPr>
        <p:txBody>
          <a:bodyPr wrap="square" lIns="0" tIns="0" rIns="0" bIns="0" rtlCol="0" anchor="t"/>
          <a:lstStyle/>
          <a:p>
            <a:pPr marL="0" indent="0">
              <a:lnSpc>
                <a:spcPts val="2700"/>
              </a:lnSpc>
              <a:buNone/>
            </a:pPr>
            <a:r>
              <a:rPr lang="en-GB" sz="1700" b="1" dirty="0">
                <a:latin typeface="Sitka Text Semibold" pitchFamily="2" charset="0"/>
                <a:cs typeface="Sora Light" pitchFamily="34" charset="-120"/>
              </a:rPr>
              <a:t>The approach focuses on three interconnected objectives providing a comprehensive understanding of citation networks:</a:t>
            </a:r>
            <a:endParaRPr lang="en-US" sz="1700" b="1" dirty="0">
              <a:latin typeface="Sitka Text Semibold" pitchFamily="2" charset="0"/>
              <a:cs typeface="Sora Light" pitchFamily="34" charset="-120"/>
            </a:endParaRPr>
          </a:p>
        </p:txBody>
      </p:sp>
      <p:sp>
        <p:nvSpPr>
          <p:cNvPr id="4" name="Shape 2"/>
          <p:cNvSpPr/>
          <p:nvPr/>
        </p:nvSpPr>
        <p:spPr>
          <a:xfrm>
            <a:off x="596384" y="4635818"/>
            <a:ext cx="4154567"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5" name="Text 3"/>
          <p:cNvSpPr/>
          <p:nvPr/>
        </p:nvSpPr>
        <p:spPr>
          <a:xfrm>
            <a:off x="596384" y="5177314"/>
            <a:ext cx="3450669"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Develop Scalable Models</a:t>
            </a:r>
          </a:p>
        </p:txBody>
      </p:sp>
      <p:sp>
        <p:nvSpPr>
          <p:cNvPr id="6" name="Text 4"/>
          <p:cNvSpPr/>
          <p:nvPr/>
        </p:nvSpPr>
        <p:spPr>
          <a:xfrm>
            <a:off x="596384" y="5663446"/>
            <a:ext cx="4154567"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Create an efficient embedding model for large-scale analysis.</a:t>
            </a:r>
          </a:p>
        </p:txBody>
      </p:sp>
      <p:sp>
        <p:nvSpPr>
          <p:cNvPr id="7" name="Shape 5"/>
          <p:cNvSpPr/>
          <p:nvPr/>
        </p:nvSpPr>
        <p:spPr>
          <a:xfrm>
            <a:off x="5075873" y="4310777"/>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8" name="Text 6"/>
          <p:cNvSpPr/>
          <p:nvPr/>
        </p:nvSpPr>
        <p:spPr>
          <a:xfrm>
            <a:off x="5075873" y="4852273"/>
            <a:ext cx="2855238"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Identify Patterns</a:t>
            </a:r>
          </a:p>
        </p:txBody>
      </p:sp>
      <p:sp>
        <p:nvSpPr>
          <p:cNvPr id="9" name="Text 7"/>
          <p:cNvSpPr/>
          <p:nvPr/>
        </p:nvSpPr>
        <p:spPr>
          <a:xfrm>
            <a:off x="5075873" y="5338405"/>
            <a:ext cx="4154686"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Analyze node classifications within the citation dynamic network and be able to validate the results.</a:t>
            </a:r>
          </a:p>
        </p:txBody>
      </p:sp>
      <p:sp>
        <p:nvSpPr>
          <p:cNvPr id="10" name="Shape 8"/>
          <p:cNvSpPr/>
          <p:nvPr/>
        </p:nvSpPr>
        <p:spPr>
          <a:xfrm>
            <a:off x="9555480" y="3985855"/>
            <a:ext cx="4154686" cy="216575"/>
          </a:xfrm>
          <a:prstGeom prst="roundRect">
            <a:avLst>
              <a:gd name="adj" fmla="val 42017"/>
            </a:avLst>
          </a:prstGeom>
          <a:solidFill>
            <a:srgbClr val="D5DCF6"/>
          </a:solidFill>
          <a:ln w="7620">
            <a:solidFill>
              <a:srgbClr val="BBC2DC"/>
            </a:solidFill>
            <a:prstDash val="solid"/>
          </a:ln>
        </p:spPr>
        <p:txBody>
          <a:bodyPr/>
          <a:lstStyle/>
          <a:p>
            <a:endParaRPr lang="en-IL"/>
          </a:p>
        </p:txBody>
      </p:sp>
      <p:sp>
        <p:nvSpPr>
          <p:cNvPr id="11" name="Text 9"/>
          <p:cNvSpPr/>
          <p:nvPr/>
        </p:nvSpPr>
        <p:spPr>
          <a:xfrm>
            <a:off x="9555480" y="4527352"/>
            <a:ext cx="3848576" cy="356235"/>
          </a:xfrm>
          <a:prstGeom prst="rect">
            <a:avLst/>
          </a:prstGeom>
          <a:noFill/>
          <a:ln/>
        </p:spPr>
        <p:txBody>
          <a:bodyPr wrap="none" lIns="0" tIns="0" rIns="0" bIns="0" rtlCol="0" anchor="t"/>
          <a:lstStyle/>
          <a:p>
            <a:pPr indent="0">
              <a:lnSpc>
                <a:spcPts val="2800"/>
              </a:lnSpc>
              <a:buNone/>
            </a:pPr>
            <a:r>
              <a:rPr lang="en-US" sz="2200" dirty="0">
                <a:solidFill>
                  <a:srgbClr val="587CB8"/>
                </a:solidFill>
                <a:latin typeface="Alexandria Semi Bold" pitchFamily="34" charset="0"/>
                <a:cs typeface="Alexandria Semi Bold" pitchFamily="34" charset="-120"/>
              </a:rPr>
              <a:t>Dynamic Networks Evolution</a:t>
            </a:r>
          </a:p>
        </p:txBody>
      </p:sp>
      <p:sp>
        <p:nvSpPr>
          <p:cNvPr id="12" name="Text 10"/>
          <p:cNvSpPr/>
          <p:nvPr/>
        </p:nvSpPr>
        <p:spPr>
          <a:xfrm>
            <a:off x="9555480" y="5013484"/>
            <a:ext cx="4154686" cy="693420"/>
          </a:xfrm>
          <a:prstGeom prst="rect">
            <a:avLst/>
          </a:prstGeom>
          <a:noFill/>
          <a:ln/>
        </p:spPr>
        <p:txBody>
          <a:bodyPr wrap="square" lIns="0" tIns="0" rIns="0" bIns="0" rtlCol="0" anchor="t"/>
          <a:lstStyle/>
          <a:p>
            <a:pPr marL="0" indent="0" algn="l">
              <a:lnSpc>
                <a:spcPts val="2700"/>
              </a:lnSpc>
              <a:buNone/>
            </a:pPr>
            <a:r>
              <a:rPr lang="en-US" sz="1700" b="1" dirty="0">
                <a:latin typeface="Sitka Text Semibold" pitchFamily="2" charset="0"/>
                <a:cs typeface="Sora Light" pitchFamily="34" charset="-120"/>
              </a:rPr>
              <a:t>Examine structure and evolution over time using a dynamic embedding approach.</a:t>
            </a:r>
          </a:p>
        </p:txBody>
      </p:sp>
      <p:sp>
        <p:nvSpPr>
          <p:cNvPr id="13" name="Rectangle 12">
            <a:extLst>
              <a:ext uri="{FF2B5EF4-FFF2-40B4-BE49-F238E27FC236}">
                <a16:creationId xmlns:a16="http://schemas.microsoft.com/office/drawing/2014/main" id="{301869C0-7A40-358B-305B-C14FA939AE3A}"/>
              </a:ext>
            </a:extLst>
          </p:cNvPr>
          <p:cNvSpPr/>
          <p:nvPr/>
        </p:nvSpPr>
        <p:spPr>
          <a:xfrm>
            <a:off x="298606" y="215757"/>
            <a:ext cx="574697" cy="412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095670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625</TotalTime>
  <Words>2550</Words>
  <Application>Microsoft Office PowerPoint</Application>
  <PresentationFormat>Custom</PresentationFormat>
  <Paragraphs>335</Paragraphs>
  <Slides>26</Slides>
  <Notes>24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Alexandria Semi Bold</vt:lpstr>
      <vt:lpstr>Sitka Text Semibold</vt:lpstr>
      <vt:lpstr>Cambria Math</vt:lpstr>
      <vt:lpstr>Times New Roman</vt:lpstr>
      <vt:lpstr>Sora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Avishay Bar</cp:lastModifiedBy>
  <cp:revision>170</cp:revision>
  <dcterms:created xsi:type="dcterms:W3CDTF">2025-01-11T16:22:14Z</dcterms:created>
  <dcterms:modified xsi:type="dcterms:W3CDTF">2025-02-01T14:23:42Z</dcterms:modified>
</cp:coreProperties>
</file>